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6858000" cx="12192000"/>
  <p:notesSz cx="6858000" cy="9144000"/>
  <p:embeddedFontLst>
    <p:embeddedFont>
      <p:font typeface="Play"/>
      <p:regular r:id="rId27"/>
      <p:bold r:id="rId28"/>
    </p:embeddedFont>
    <p:embeddedFont>
      <p:font typeface="Assistant Medium"/>
      <p:regular r:id="rId29"/>
      <p:bold r:id="rId30"/>
    </p:embeddedFont>
    <p:embeddedFont>
      <p:font typeface="Assistant SemiBold"/>
      <p:regular r:id="rId31"/>
      <p:bold r:id="rId32"/>
    </p:embeddedFont>
    <p:embeddedFont>
      <p:font typeface="Assistant"/>
      <p:regular r:id="rId33"/>
      <p:bold r:id="rId34"/>
    </p:embeddedFont>
    <p:embeddedFont>
      <p:font typeface="Assistant Light"/>
      <p:regular r:id="rId35"/>
      <p:bold r:id="rId36"/>
    </p:embeddedFont>
    <p:embeddedFont>
      <p:font typeface="Assistant ExtraBold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Play-bold.fntdata"/><Relationship Id="rId27" Type="http://schemas.openxmlformats.org/officeDocument/2006/relationships/font" Target="fonts/Play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AssistantMedium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AssistantSemiBold-regular.fntdata"/><Relationship Id="rId30" Type="http://schemas.openxmlformats.org/officeDocument/2006/relationships/font" Target="fonts/AssistantMedium-bold.fntdata"/><Relationship Id="rId11" Type="http://schemas.openxmlformats.org/officeDocument/2006/relationships/slide" Target="slides/slide5.xml"/><Relationship Id="rId33" Type="http://schemas.openxmlformats.org/officeDocument/2006/relationships/font" Target="fonts/Assistant-regular.fntdata"/><Relationship Id="rId10" Type="http://schemas.openxmlformats.org/officeDocument/2006/relationships/slide" Target="slides/slide4.xml"/><Relationship Id="rId32" Type="http://schemas.openxmlformats.org/officeDocument/2006/relationships/font" Target="fonts/AssistantSemiBold-bold.fntdata"/><Relationship Id="rId13" Type="http://schemas.openxmlformats.org/officeDocument/2006/relationships/slide" Target="slides/slide7.xml"/><Relationship Id="rId35" Type="http://schemas.openxmlformats.org/officeDocument/2006/relationships/font" Target="fonts/AssistantLight-regular.fntdata"/><Relationship Id="rId12" Type="http://schemas.openxmlformats.org/officeDocument/2006/relationships/slide" Target="slides/slide6.xml"/><Relationship Id="rId34" Type="http://schemas.openxmlformats.org/officeDocument/2006/relationships/font" Target="fonts/Assistant-bold.fntdata"/><Relationship Id="rId15" Type="http://schemas.openxmlformats.org/officeDocument/2006/relationships/slide" Target="slides/slide9.xml"/><Relationship Id="rId37" Type="http://schemas.openxmlformats.org/officeDocument/2006/relationships/font" Target="fonts/AssistantExtraBold-bold.fntdata"/><Relationship Id="rId14" Type="http://schemas.openxmlformats.org/officeDocument/2006/relationships/slide" Target="slides/slide8.xml"/><Relationship Id="rId36" Type="http://schemas.openxmlformats.org/officeDocument/2006/relationships/font" Target="fonts/AssistantLight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176bfbc87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3176bfbc87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176bfbc877_1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176bfbc877_1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3176bfbc877_1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1421657f61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1421657f61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31421657f61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18ee704f63_2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18ee704f63_2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318ee704f63_2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1421657f6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1421657f6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31421657f6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176bfbc877_0_1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3176bfbc877_0_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176bfbc877_1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176bfbc877_1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3176bfbc877_1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176bfbc877_1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176bfbc877_1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3176bfbc877_1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176bfbc877_1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176bfbc877_1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3176bfbc877_1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176bfbc877_1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176bfbc877_1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g3176bfbc877_1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176bfbc877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3176bfbc877_1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176bfbc877_0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3176bfbc877_0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176bfbc877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3176bfbc877_1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176bfbc877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176bfbc877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3176bfbc877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1922b7c98e_1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31922b7c98e_1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176bfbc877_0_1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3176bfbc877_0_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18ee704f63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318ee704f63_1_1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176bfbc877_1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176bfbc877_1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3176bfbc877_1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00" name="Google Shape;100;p15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01" name="Google Shape;101;p15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type="ctrTitle"/>
          </p:nvPr>
        </p:nvSpPr>
        <p:spPr>
          <a:xfrm>
            <a:off x="457200" y="1420283"/>
            <a:ext cx="5181600" cy="98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1" type="subTitle"/>
          </p:nvPr>
        </p:nvSpPr>
        <p:spPr>
          <a:xfrm>
            <a:off x="914400" y="2590800"/>
            <a:ext cx="42672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16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06" name="Google Shape;106;p16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07" name="Google Shape;107;p16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12" name="Google Shape;112;p17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13" name="Google Shape;113;p17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>
            <p:ph type="title"/>
          </p:nvPr>
        </p:nvSpPr>
        <p:spPr>
          <a:xfrm>
            <a:off x="481542" y="2937933"/>
            <a:ext cx="51816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b="1" sz="2700" cap="none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16" name="Google Shape;116;p18"/>
          <p:cNvSpPr txBox="1"/>
          <p:nvPr>
            <p:ph idx="1" type="body"/>
          </p:nvPr>
        </p:nvSpPr>
        <p:spPr>
          <a:xfrm>
            <a:off x="481542" y="1937809"/>
            <a:ext cx="51816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7" name="Google Shape;117;p18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18" name="Google Shape;118;p18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19" name="Google Shape;119;p18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304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492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indent="-3302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11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23" name="Google Shape;123;p19"/>
          <p:cNvSpPr txBox="1"/>
          <p:nvPr>
            <p:ph idx="2" type="body"/>
          </p:nvPr>
        </p:nvSpPr>
        <p:spPr>
          <a:xfrm>
            <a:off x="3098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492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indent="-3302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11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24" name="Google Shape;124;p19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25" name="Google Shape;125;p19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26" name="Google Shape;126;p19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29" name="Google Shape;129;p20"/>
          <p:cNvSpPr txBox="1"/>
          <p:nvPr>
            <p:ph idx="1" type="body"/>
          </p:nvPr>
        </p:nvSpPr>
        <p:spPr>
          <a:xfrm>
            <a:off x="304800" y="1023409"/>
            <a:ext cx="26934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9pPr>
          </a:lstStyle>
          <a:p/>
        </p:txBody>
      </p:sp>
      <p:sp>
        <p:nvSpPr>
          <p:cNvPr id="130" name="Google Shape;130;p20"/>
          <p:cNvSpPr txBox="1"/>
          <p:nvPr>
            <p:ph idx="2" type="body"/>
          </p:nvPr>
        </p:nvSpPr>
        <p:spPr>
          <a:xfrm>
            <a:off x="304800" y="1449917"/>
            <a:ext cx="2693400" cy="26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11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indent="-2984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indent="-2984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indent="-2984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indent="-2984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indent="-2984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131" name="Google Shape;131;p20"/>
          <p:cNvSpPr txBox="1"/>
          <p:nvPr>
            <p:ph idx="3" type="body"/>
          </p:nvPr>
        </p:nvSpPr>
        <p:spPr>
          <a:xfrm>
            <a:off x="3096683" y="1023409"/>
            <a:ext cx="26946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9pPr>
          </a:lstStyle>
          <a:p/>
        </p:txBody>
      </p:sp>
      <p:sp>
        <p:nvSpPr>
          <p:cNvPr id="132" name="Google Shape;132;p20"/>
          <p:cNvSpPr txBox="1"/>
          <p:nvPr>
            <p:ph idx="4" type="body"/>
          </p:nvPr>
        </p:nvSpPr>
        <p:spPr>
          <a:xfrm>
            <a:off x="3096683" y="1449917"/>
            <a:ext cx="2694600" cy="26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11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indent="-2984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indent="-2984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indent="-2984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indent="-2984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indent="-2984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133" name="Google Shape;133;p20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4" name="Google Shape;134;p20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5" name="Google Shape;135;p20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8" name="Google Shape;138;p21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9" name="Google Shape;139;p21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40" name="Google Shape;140;p21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Cards x3">
  <p:cSld name="Image Cards x3">
    <p:bg>
      <p:bgPr>
        <a:noFill/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2404200" y="45967"/>
            <a:ext cx="7383600" cy="126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sistant Medium"/>
              <a:buNone/>
              <a:defRPr sz="32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319267" y="3926200"/>
            <a:ext cx="26132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2" type="body"/>
          </p:nvPr>
        </p:nvSpPr>
        <p:spPr>
          <a:xfrm>
            <a:off x="1319267" y="4463500"/>
            <a:ext cx="2613200" cy="1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indent="-28575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indent="-28575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indent="-28575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indent="-28575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indent="-28575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indent="-28575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indent="-28575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indent="-285750" lvl="8" marL="4114800" algn="l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3" type="subTitle"/>
          </p:nvPr>
        </p:nvSpPr>
        <p:spPr>
          <a:xfrm>
            <a:off x="4792835" y="3926200"/>
            <a:ext cx="26132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4" type="body"/>
          </p:nvPr>
        </p:nvSpPr>
        <p:spPr>
          <a:xfrm>
            <a:off x="4792835" y="4463500"/>
            <a:ext cx="2613200" cy="1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indent="-28575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indent="-28575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indent="-28575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indent="-28575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indent="-28575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indent="-28575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indent="-28575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indent="-285750" lvl="8" marL="4114800" algn="l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5" type="subTitle"/>
          </p:nvPr>
        </p:nvSpPr>
        <p:spPr>
          <a:xfrm>
            <a:off x="8263997" y="3926200"/>
            <a:ext cx="26132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6" type="body"/>
          </p:nvPr>
        </p:nvSpPr>
        <p:spPr>
          <a:xfrm>
            <a:off x="8263997" y="4463500"/>
            <a:ext cx="2613200" cy="1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indent="-28575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indent="-28575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indent="-28575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indent="-28575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indent="-28575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indent="-28575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indent="-28575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indent="-285750" lvl="8" marL="4114800" algn="l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>
            <p:ph type="title"/>
          </p:nvPr>
        </p:nvSpPr>
        <p:spPr>
          <a:xfrm>
            <a:off x="304800" y="182033"/>
            <a:ext cx="2005500" cy="7749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b="1" sz="13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2383367" y="182033"/>
            <a:ext cx="3407700" cy="39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619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92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2pPr>
            <a:lvl3pPr indent="-3302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115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4pPr>
            <a:lvl5pPr indent="-3111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300"/>
            </a:lvl5pPr>
            <a:lvl6pPr indent="-31115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indent="-31115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indent="-31115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indent="-31115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/>
        </p:txBody>
      </p:sp>
      <p:sp>
        <p:nvSpPr>
          <p:cNvPr id="144" name="Google Shape;144;p22"/>
          <p:cNvSpPr txBox="1"/>
          <p:nvPr>
            <p:ph idx="2" type="body"/>
          </p:nvPr>
        </p:nvSpPr>
        <p:spPr>
          <a:xfrm>
            <a:off x="304800" y="956733"/>
            <a:ext cx="2005500" cy="31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145" name="Google Shape;145;p22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47" name="Google Shape;147;p22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>
            <p:ph type="title"/>
          </p:nvPr>
        </p:nvSpPr>
        <p:spPr>
          <a:xfrm>
            <a:off x="1194859" y="3200400"/>
            <a:ext cx="36576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b="1" sz="13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0" name="Google Shape;150;p23"/>
          <p:cNvSpPr/>
          <p:nvPr>
            <p:ph idx="2" type="pic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23"/>
          <p:cNvSpPr txBox="1"/>
          <p:nvPr>
            <p:ph idx="1" type="body"/>
          </p:nvPr>
        </p:nvSpPr>
        <p:spPr>
          <a:xfrm>
            <a:off x="1194859" y="3578225"/>
            <a:ext cx="36576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152" name="Google Shape;152;p23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3" name="Google Shape;153;p23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4" name="Google Shape;154;p23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7" name="Google Shape;157;p24"/>
          <p:cNvSpPr txBox="1"/>
          <p:nvPr>
            <p:ph idx="1" type="body"/>
          </p:nvPr>
        </p:nvSpPr>
        <p:spPr>
          <a:xfrm rot="5400000">
            <a:off x="1539300" y="-167700"/>
            <a:ext cx="30174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158" name="Google Shape;158;p24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9" name="Google Shape;159;p24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60" name="Google Shape;160;p24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>
            <p:ph type="title"/>
          </p:nvPr>
        </p:nvSpPr>
        <p:spPr>
          <a:xfrm rot="5400000">
            <a:off x="3154950" y="1447742"/>
            <a:ext cx="39009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63" name="Google Shape;163;p25"/>
          <p:cNvSpPr txBox="1"/>
          <p:nvPr>
            <p:ph idx="1" type="body"/>
          </p:nvPr>
        </p:nvSpPr>
        <p:spPr>
          <a:xfrm rot="5400000">
            <a:off x="361000" y="126992"/>
            <a:ext cx="3900900" cy="40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164" name="Google Shape;164;p25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65" name="Google Shape;165;p25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66" name="Google Shape;166;p25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/>
        </p:txBody>
      </p:sp>
      <p:sp>
        <p:nvSpPr>
          <p:cNvPr id="94" name="Google Shape;94;p14"/>
          <p:cNvSpPr txBox="1"/>
          <p:nvPr>
            <p:ph idx="1" type="body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61950" lvl="0" marL="457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9250" lvl="1" marL="914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–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»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14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14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14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hyperlink" Target="https://www.brightplan.com/" TargetMode="External"/><Relationship Id="rId5" Type="http://schemas.openxmlformats.org/officeDocument/2006/relationships/image" Target="../media/image3.jpg"/><Relationship Id="rId6" Type="http://schemas.openxmlformats.org/officeDocument/2006/relationships/image" Target="../media/image5.png"/><Relationship Id="rId7" Type="http://schemas.openxmlformats.org/officeDocument/2006/relationships/image" Target="../media/image42.png"/><Relationship Id="rId8" Type="http://schemas.openxmlformats.org/officeDocument/2006/relationships/hyperlink" Target="https://www.brightplan.com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brightplan.com/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41.jpg"/><Relationship Id="rId5" Type="http://schemas.openxmlformats.org/officeDocument/2006/relationships/image" Target="../media/image42.png"/><Relationship Id="rId6" Type="http://schemas.openxmlformats.org/officeDocument/2006/relationships/hyperlink" Target="https://www.brightplan.com/" TargetMode="External"/><Relationship Id="rId7" Type="http://schemas.openxmlformats.org/officeDocument/2006/relationships/image" Target="../media/image44.png"/><Relationship Id="rId8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brightplan.com/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42.png"/><Relationship Id="rId6" Type="http://schemas.openxmlformats.org/officeDocument/2006/relationships/hyperlink" Target="https://www.brightplan.com/" TargetMode="External"/><Relationship Id="rId7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35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40.png"/><Relationship Id="rId8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42.png"/><Relationship Id="rId5" Type="http://schemas.openxmlformats.org/officeDocument/2006/relationships/hyperlink" Target="https://www.brightplan.com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brightplan.com/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42.png"/><Relationship Id="rId6" Type="http://schemas.openxmlformats.org/officeDocument/2006/relationships/hyperlink" Target="https://www.brightplan.com/" TargetMode="External"/><Relationship Id="rId7" Type="http://schemas.openxmlformats.org/officeDocument/2006/relationships/image" Target="../media/image16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image" Target="../media/image6.jpg"/><Relationship Id="rId7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17.jp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hyperlink" Target="https://www.brightplan.com/" TargetMode="External"/><Relationship Id="rId9" Type="http://schemas.openxmlformats.org/officeDocument/2006/relationships/image" Target="../media/image24.jpg"/><Relationship Id="rId5" Type="http://schemas.openxmlformats.org/officeDocument/2006/relationships/image" Target="../media/image5.png"/><Relationship Id="rId6" Type="http://schemas.openxmlformats.org/officeDocument/2006/relationships/image" Target="../media/image42.png"/><Relationship Id="rId7" Type="http://schemas.openxmlformats.org/officeDocument/2006/relationships/hyperlink" Target="https://www.brightplan.com/" TargetMode="External"/><Relationship Id="rId8" Type="http://schemas.openxmlformats.org/officeDocument/2006/relationships/image" Target="../media/image2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brightplan.com/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42.png"/><Relationship Id="rId6" Type="http://schemas.openxmlformats.org/officeDocument/2006/relationships/hyperlink" Target="https://www.brightplan.com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0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135;p15" id="172" name="Google Shape;17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72822"/>
            <a:ext cx="12192003" cy="148517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>
            <a:hlinkClick r:id="rId4"/>
          </p:cNvPr>
          <p:cNvSpPr txBox="1"/>
          <p:nvPr/>
        </p:nvSpPr>
        <p:spPr>
          <a:xfrm>
            <a:off x="3526155" y="6336936"/>
            <a:ext cx="513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D9D9D9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© 2024 BrightPlan and/or its affiliates. All rights reserved. BrightPlan Confidential</a:t>
            </a:r>
            <a:endParaRPr sz="1200">
              <a:solidFill>
                <a:srgbClr val="D9D9D9"/>
              </a:solidFill>
            </a:endParaRPr>
          </a:p>
        </p:txBody>
      </p:sp>
      <p:sp>
        <p:nvSpPr>
          <p:cNvPr id="174" name="Google Shape;174;p26"/>
          <p:cNvSpPr txBox="1"/>
          <p:nvPr/>
        </p:nvSpPr>
        <p:spPr>
          <a:xfrm>
            <a:off x="5653625" y="664750"/>
            <a:ext cx="61089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ssistant SemiBold"/>
              <a:buNone/>
            </a:pPr>
            <a:r>
              <a:rPr b="1" lang="en-US" sz="2800">
                <a:solidFill>
                  <a:schemeClr val="lt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Financial Wellbeing with BrightPlan</a:t>
            </a:r>
            <a:endParaRPr sz="1800">
              <a:solidFill>
                <a:schemeClr val="lt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75" name="Google Shape;175;p26"/>
          <p:cNvSpPr txBox="1"/>
          <p:nvPr/>
        </p:nvSpPr>
        <p:spPr>
          <a:xfrm>
            <a:off x="5653625" y="1327925"/>
            <a:ext cx="6017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BrightPlan is Optum’s partner for offering financial wellbeing services. As part of the EAP services offered through Optum, UHG employees access localized financial resources.</a:t>
            </a:r>
            <a:endParaRPr b="1" sz="1400">
              <a:solidFill>
                <a:schemeClr val="lt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76" name="Google Shape;176;p26"/>
          <p:cNvSpPr txBox="1"/>
          <p:nvPr/>
        </p:nvSpPr>
        <p:spPr>
          <a:xfrm>
            <a:off x="571650" y="2464516"/>
            <a:ext cx="5587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77" name="Google Shape;177;p26"/>
          <p:cNvPicPr preferRelativeResize="0"/>
          <p:nvPr/>
        </p:nvPicPr>
        <p:blipFill rotWithShape="1">
          <a:blip r:embed="rId5">
            <a:alphaModFix/>
          </a:blip>
          <a:srcRect b="0" l="19273" r="14562" t="0"/>
          <a:stretch/>
        </p:blipFill>
        <p:spPr>
          <a:xfrm>
            <a:off x="1030189" y="780243"/>
            <a:ext cx="3925200" cy="3962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8" name="Google Shape;178;p26"/>
          <p:cNvSpPr txBox="1"/>
          <p:nvPr/>
        </p:nvSpPr>
        <p:spPr>
          <a:xfrm>
            <a:off x="5653625" y="2238300"/>
            <a:ext cx="6017100" cy="3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Financial Wellbeing (included)</a:t>
            </a:r>
            <a:endParaRPr b="1" sz="1600">
              <a:latin typeface="Assistant"/>
              <a:ea typeface="Assistant"/>
              <a:cs typeface="Assistant"/>
              <a:sym typeface="Assistant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None/>
            </a:pPr>
            <a:r>
              <a:rPr lang="en-US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Resources include the financial health check, articles, videos, checklists, and more and are accessed via Optum’s platform. (Live today for Global, launching January 1, 2025 for the US)</a:t>
            </a:r>
            <a:endParaRPr sz="1600"/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None/>
            </a:pPr>
            <a:r>
              <a:t/>
            </a:r>
            <a:endParaRPr b="0" i="0" u="none" cap="none" strike="noStrike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Money Coaches (included in the US)</a:t>
            </a:r>
            <a:endParaRPr b="1" sz="1600">
              <a:latin typeface="Assistant"/>
              <a:ea typeface="Assistant"/>
              <a:cs typeface="Assistant"/>
              <a:sym typeface="Assistant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None/>
            </a:pPr>
            <a:r>
              <a:rPr lang="en-US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US-based members access live Money Coaches to support financial needs of members and their families (Launching January 1, 2025)</a:t>
            </a:r>
            <a:endParaRPr sz="1600"/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None/>
            </a:pPr>
            <a:r>
              <a:t/>
            </a:r>
            <a:endParaRPr b="0" i="0" u="none" cap="none" strike="noStrike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Financial Wellness Buy-Up (add-on in the US and globally)</a:t>
            </a:r>
            <a:endParaRPr b="1" sz="1600">
              <a:latin typeface="Assistant"/>
              <a:ea typeface="Assistant"/>
              <a:cs typeface="Assistant"/>
              <a:sym typeface="Assistant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None/>
            </a:pPr>
            <a:r>
              <a:rPr lang="en-US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Optum provides additional opportunities to expand financial wellbeing support through BrightPlan at discounted rates including webinars and unlimited live coaching.</a:t>
            </a:r>
            <a:endParaRPr sz="1600"/>
          </a:p>
        </p:txBody>
      </p:sp>
      <p:grpSp>
        <p:nvGrpSpPr>
          <p:cNvPr id="179" name="Google Shape;179;p26"/>
          <p:cNvGrpSpPr/>
          <p:nvPr/>
        </p:nvGrpSpPr>
        <p:grpSpPr>
          <a:xfrm>
            <a:off x="253817" y="6325373"/>
            <a:ext cx="2479001" cy="400193"/>
            <a:chOff x="4593068" y="5661312"/>
            <a:chExt cx="2802397" cy="452400"/>
          </a:xfrm>
        </p:grpSpPr>
        <p:pic>
          <p:nvPicPr>
            <p:cNvPr descr="Google Shape;813;p55" id="180" name="Google Shape;180;p2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93068" y="5745265"/>
              <a:ext cx="1392215" cy="266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logo&#10;&#10;Description automatically generated" id="181" name="Google Shape;181;p2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450651" y="5757270"/>
              <a:ext cx="944814" cy="274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>
              <a:hlinkClick r:id="rId8"/>
            </p:cNvPr>
            <p:cNvSpPr txBox="1"/>
            <p:nvPr/>
          </p:nvSpPr>
          <p:spPr>
            <a:xfrm>
              <a:off x="5893352" y="5661312"/>
              <a:ext cx="626700" cy="45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D2032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+</a:t>
              </a:r>
              <a:endParaRPr sz="14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35"/>
          <p:cNvGrpSpPr/>
          <p:nvPr/>
        </p:nvGrpSpPr>
        <p:grpSpPr>
          <a:xfrm>
            <a:off x="152400" y="1508375"/>
            <a:ext cx="11887198" cy="2695347"/>
            <a:chOff x="152400" y="2955550"/>
            <a:chExt cx="11887198" cy="2695347"/>
          </a:xfrm>
        </p:grpSpPr>
        <p:pic>
          <p:nvPicPr>
            <p:cNvPr id="298" name="Google Shape;298;p35"/>
            <p:cNvPicPr preferRelativeResize="0"/>
            <p:nvPr/>
          </p:nvPicPr>
          <p:blipFill rotWithShape="1">
            <a:blip r:embed="rId3">
              <a:alphaModFix/>
            </a:blip>
            <a:srcRect b="66294" l="0" r="0" t="0"/>
            <a:stretch/>
          </p:blipFill>
          <p:spPr>
            <a:xfrm>
              <a:off x="152400" y="2955550"/>
              <a:ext cx="11887198" cy="1347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35"/>
            <p:cNvPicPr preferRelativeResize="0"/>
            <p:nvPr/>
          </p:nvPicPr>
          <p:blipFill rotWithShape="1">
            <a:blip r:embed="rId3">
              <a:alphaModFix/>
            </a:blip>
            <a:srcRect b="0" l="0" r="0" t="66294"/>
            <a:stretch/>
          </p:blipFill>
          <p:spPr>
            <a:xfrm>
              <a:off x="152400" y="4303222"/>
              <a:ext cx="11887198" cy="1347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0" name="Google Shape;300;p35"/>
          <p:cNvSpPr txBox="1"/>
          <p:nvPr/>
        </p:nvSpPr>
        <p:spPr>
          <a:xfrm>
            <a:off x="402796" y="414450"/>
            <a:ext cx="111516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2800"/>
              <a:buFont typeface="Assistant SemiBold"/>
              <a:buNone/>
            </a:pPr>
            <a: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Sample Reporting</a:t>
            </a:r>
            <a: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: Page Activity</a:t>
            </a:r>
            <a:endParaRPr sz="1800">
              <a:solidFill>
                <a:srgbClr val="0D203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8087"/>
            <a:ext cx="11887199" cy="5341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0838"/>
            <a:ext cx="11887201" cy="6396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738" y="1176338"/>
            <a:ext cx="11820525" cy="450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9"/>
          <p:cNvSpPr/>
          <p:nvPr/>
        </p:nvSpPr>
        <p:spPr>
          <a:xfrm>
            <a:off x="-1266" y="0"/>
            <a:ext cx="6364800" cy="6858000"/>
          </a:xfrm>
          <a:prstGeom prst="rect">
            <a:avLst/>
          </a:prstGeom>
          <a:solidFill>
            <a:srgbClr val="0D20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/>
          </a:p>
        </p:txBody>
      </p:sp>
      <p:sp>
        <p:nvSpPr>
          <p:cNvPr id="324" name="Google Shape;324;p39">
            <a:hlinkClick r:id="rId3"/>
          </p:cNvPr>
          <p:cNvSpPr txBox="1"/>
          <p:nvPr/>
        </p:nvSpPr>
        <p:spPr>
          <a:xfrm>
            <a:off x="157312" y="6336936"/>
            <a:ext cx="5139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D8D8D8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© 2024 BrightPlan and/or its affiliates. All rights reserved. BrightPlan Confidential</a:t>
            </a:r>
            <a:endParaRPr sz="800">
              <a:solidFill>
                <a:srgbClr val="D8D8D8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325" name="Google Shape;325;p39"/>
          <p:cNvSpPr/>
          <p:nvPr/>
        </p:nvSpPr>
        <p:spPr>
          <a:xfrm>
            <a:off x="3413625" y="682950"/>
            <a:ext cx="2448600" cy="2550600"/>
          </a:xfrm>
          <a:prstGeom prst="ellipse">
            <a:avLst/>
          </a:prstGeom>
          <a:solidFill>
            <a:srgbClr val="FDD4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/>
          </a:p>
        </p:txBody>
      </p:sp>
      <p:sp>
        <p:nvSpPr>
          <p:cNvPr id="326" name="Google Shape;326;p39"/>
          <p:cNvSpPr/>
          <p:nvPr/>
        </p:nvSpPr>
        <p:spPr>
          <a:xfrm>
            <a:off x="6206321" y="0"/>
            <a:ext cx="157200" cy="6858000"/>
          </a:xfrm>
          <a:prstGeom prst="rect">
            <a:avLst/>
          </a:prstGeom>
          <a:solidFill>
            <a:srgbClr val="FF612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7" name="Google Shape;327;p39"/>
          <p:cNvGrpSpPr/>
          <p:nvPr/>
        </p:nvGrpSpPr>
        <p:grpSpPr>
          <a:xfrm>
            <a:off x="253817" y="5984714"/>
            <a:ext cx="2479000" cy="400200"/>
            <a:chOff x="253817" y="5984714"/>
            <a:chExt cx="2479000" cy="400200"/>
          </a:xfrm>
        </p:grpSpPr>
        <p:pic>
          <p:nvPicPr>
            <p:cNvPr descr="Google Shape;813;p55" id="328" name="Google Shape;328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17" y="6058979"/>
              <a:ext cx="1231553" cy="235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logo&#10;&#10;Description automatically generated" id="329" name="Google Shape;329;p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897035" y="6069599"/>
              <a:ext cx="835782" cy="2424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p39">
              <a:hlinkClick r:id="rId6"/>
            </p:cNvPr>
            <p:cNvSpPr txBox="1"/>
            <p:nvPr/>
          </p:nvSpPr>
          <p:spPr>
            <a:xfrm>
              <a:off x="1404048" y="5984714"/>
              <a:ext cx="554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D9F6FA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+</a:t>
              </a:r>
              <a:endParaRPr sz="1400">
                <a:solidFill>
                  <a:srgbClr val="D9F6FA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</p:txBody>
        </p:sp>
      </p:grpSp>
      <p:sp>
        <p:nvSpPr>
          <p:cNvPr id="331" name="Google Shape;331;p39"/>
          <p:cNvSpPr txBox="1"/>
          <p:nvPr/>
        </p:nvSpPr>
        <p:spPr>
          <a:xfrm>
            <a:off x="6852178" y="709588"/>
            <a:ext cx="48411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2800"/>
              <a:buFont typeface="Assistant SemiBold"/>
              <a:buNone/>
            </a:pPr>
            <a: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Global Buy-Up</a:t>
            </a:r>
            <a: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: Digital </a:t>
            </a:r>
            <a:b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</a:br>
            <a: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&amp; Live Money Coaches</a:t>
            </a:r>
            <a:endParaRPr sz="1800">
              <a:solidFill>
                <a:srgbClr val="0D203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332" name="Google Shape;332;p39"/>
          <p:cNvSpPr txBox="1"/>
          <p:nvPr/>
        </p:nvSpPr>
        <p:spPr>
          <a:xfrm>
            <a:off x="6887875" y="2382163"/>
            <a:ext cx="48054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lang="en-US">
                <a:solidFill>
                  <a:schemeClr val="dk1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Financial Wellness AI Coach </a:t>
            </a:r>
            <a:endParaRPr/>
          </a:p>
          <a:p>
            <a:pPr indent="-2413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Interactive and responsive support enhances benefits engagement through financial wellness resources.</a:t>
            </a:r>
            <a:endParaRPr/>
          </a:p>
          <a:p>
            <a:pPr indent="-241300" lvl="1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Reduce HR caseload by handling inquiries on Financial Guidance, Open Enrollment, HR-services etc.</a:t>
            </a:r>
            <a:endParaRPr/>
          </a:p>
          <a:p>
            <a:pPr indent="-2413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Gain understanding to employee’s needs that deliver insights into what drives productivity and wellbeing</a:t>
            </a:r>
            <a:endParaRPr/>
          </a:p>
          <a:p>
            <a:pPr indent="-1524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476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lang="en-US">
                <a:solidFill>
                  <a:schemeClr val="dk1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Live Money Coaches</a:t>
            </a:r>
            <a:endParaRPr/>
          </a:p>
          <a:p>
            <a:pPr indent="-2413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In-country experts who provide support and guidance to local members</a:t>
            </a:r>
            <a:endParaRPr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413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•"/>
            </a:pPr>
            <a:r>
              <a:rPr lang="en-US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Trained in company benefits to drive engagement and strong decision making</a:t>
            </a:r>
            <a:endParaRPr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413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•"/>
            </a:pPr>
            <a:r>
              <a:rPr lang="en-US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Unlimited access to live support for members and their households</a:t>
            </a:r>
            <a:endParaRPr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33" name="Google Shape;333;p39"/>
          <p:cNvSpPr txBox="1"/>
          <p:nvPr/>
        </p:nvSpPr>
        <p:spPr>
          <a:xfrm>
            <a:off x="6887875" y="1816250"/>
            <a:ext cx="484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500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Real-time, customized </a:t>
            </a:r>
            <a:r>
              <a:rPr b="1" i="1" lang="en-US" sz="15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support</a:t>
            </a:r>
            <a:r>
              <a:rPr b="1" i="1" lang="en-US" sz="1500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, wherever your employees are.</a:t>
            </a:r>
            <a:endParaRPr i="1" sz="1500"/>
          </a:p>
        </p:txBody>
      </p:sp>
      <p:grpSp>
        <p:nvGrpSpPr>
          <p:cNvPr id="334" name="Google Shape;334;p39"/>
          <p:cNvGrpSpPr/>
          <p:nvPr/>
        </p:nvGrpSpPr>
        <p:grpSpPr>
          <a:xfrm>
            <a:off x="466811" y="1423774"/>
            <a:ext cx="5107941" cy="4261509"/>
            <a:chOff x="340424" y="1114350"/>
            <a:chExt cx="3854177" cy="3392651"/>
          </a:xfrm>
        </p:grpSpPr>
        <p:pic>
          <p:nvPicPr>
            <p:cNvPr id="335" name="Google Shape;335;p39" title="FWC_Beta_Desktop 062224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0424" y="1114350"/>
              <a:ext cx="3854177" cy="2664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3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65897" y="1946853"/>
              <a:ext cx="1443825" cy="256014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7" name="Google Shape;337;p39"/>
          <p:cNvPicPr preferRelativeResize="0"/>
          <p:nvPr/>
        </p:nvPicPr>
        <p:blipFill rotWithShape="1">
          <a:blip r:embed="rId9">
            <a:alphaModFix/>
          </a:blip>
          <a:srcRect b="3184" l="26847" r="26847" t="22938"/>
          <a:stretch/>
        </p:blipFill>
        <p:spPr>
          <a:xfrm>
            <a:off x="3642175" y="926750"/>
            <a:ext cx="1981200" cy="21066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238" y="929663"/>
            <a:ext cx="8391525" cy="576262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0"/>
          <p:cNvSpPr txBox="1"/>
          <p:nvPr/>
        </p:nvSpPr>
        <p:spPr>
          <a:xfrm>
            <a:off x="402796" y="414450"/>
            <a:ext cx="111516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2800"/>
              <a:buFont typeface="Assistant SemiBold"/>
              <a:buNone/>
            </a:pPr>
            <a: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Sample Reporting: AI Coach Interactions</a:t>
            </a:r>
            <a:endParaRPr sz="1800">
              <a:solidFill>
                <a:srgbClr val="0D203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41"/>
          <p:cNvGrpSpPr/>
          <p:nvPr/>
        </p:nvGrpSpPr>
        <p:grpSpPr>
          <a:xfrm>
            <a:off x="806070" y="805621"/>
            <a:ext cx="10579877" cy="5760917"/>
            <a:chOff x="257863" y="152400"/>
            <a:chExt cx="11676280" cy="6553199"/>
          </a:xfrm>
        </p:grpSpPr>
        <p:pic>
          <p:nvPicPr>
            <p:cNvPr id="351" name="Google Shape;351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7863" y="152400"/>
              <a:ext cx="11676280" cy="655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41"/>
            <p:cNvPicPr preferRelativeResize="0"/>
            <p:nvPr/>
          </p:nvPicPr>
          <p:blipFill rotWithShape="1">
            <a:blip r:embed="rId3">
              <a:alphaModFix/>
            </a:blip>
            <a:srcRect b="86503" l="1110" r="84702" t="9183"/>
            <a:stretch/>
          </p:blipFill>
          <p:spPr>
            <a:xfrm>
              <a:off x="5298899" y="718800"/>
              <a:ext cx="1729651" cy="295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41"/>
            <p:cNvPicPr preferRelativeResize="0"/>
            <p:nvPr/>
          </p:nvPicPr>
          <p:blipFill rotWithShape="1">
            <a:blip r:embed="rId4">
              <a:alphaModFix/>
            </a:blip>
            <a:srcRect b="4632" l="-2580" r="2579" t="4541"/>
            <a:stretch/>
          </p:blipFill>
          <p:spPr>
            <a:xfrm>
              <a:off x="508975" y="1882050"/>
              <a:ext cx="5380225" cy="2083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4" name="Google Shape;354;p41"/>
            <p:cNvSpPr/>
            <p:nvPr/>
          </p:nvSpPr>
          <p:spPr>
            <a:xfrm>
              <a:off x="3180725" y="1448000"/>
              <a:ext cx="2915400" cy="2256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5" name="Google Shape;355;p41"/>
          <p:cNvSpPr txBox="1"/>
          <p:nvPr/>
        </p:nvSpPr>
        <p:spPr>
          <a:xfrm>
            <a:off x="402796" y="176525"/>
            <a:ext cx="111516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2800"/>
              <a:buFont typeface="Assistant SemiBold"/>
              <a:buNone/>
            </a:pPr>
            <a: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Sample Reporting: Engagement Dashboard</a:t>
            </a:r>
            <a:endParaRPr sz="1800">
              <a:solidFill>
                <a:srgbClr val="0D203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42"/>
          <p:cNvGrpSpPr/>
          <p:nvPr/>
        </p:nvGrpSpPr>
        <p:grpSpPr>
          <a:xfrm>
            <a:off x="840081" y="1118092"/>
            <a:ext cx="10511851" cy="5353692"/>
            <a:chOff x="152400" y="368700"/>
            <a:chExt cx="11887200" cy="6120604"/>
          </a:xfrm>
        </p:grpSpPr>
        <p:pic>
          <p:nvPicPr>
            <p:cNvPr id="362" name="Google Shape;362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368700"/>
              <a:ext cx="11887200" cy="61206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42"/>
            <p:cNvPicPr preferRelativeResize="0"/>
            <p:nvPr/>
          </p:nvPicPr>
          <p:blipFill rotWithShape="1">
            <a:blip r:embed="rId4">
              <a:alphaModFix/>
            </a:blip>
            <a:srcRect b="86503" l="1110" r="84702" t="9183"/>
            <a:stretch/>
          </p:blipFill>
          <p:spPr>
            <a:xfrm>
              <a:off x="5231174" y="438150"/>
              <a:ext cx="1729651" cy="295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4" name="Google Shape;364;p42"/>
            <p:cNvSpPr/>
            <p:nvPr/>
          </p:nvSpPr>
          <p:spPr>
            <a:xfrm>
              <a:off x="3111150" y="1170175"/>
              <a:ext cx="2985000" cy="2256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5" name="Google Shape;365;p42"/>
          <p:cNvSpPr txBox="1"/>
          <p:nvPr/>
        </p:nvSpPr>
        <p:spPr>
          <a:xfrm>
            <a:off x="402796" y="176525"/>
            <a:ext cx="111516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2800"/>
              <a:buFont typeface="Assistant SemiBold"/>
              <a:buNone/>
            </a:pPr>
            <a: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Sample Reporting: App Insights</a:t>
            </a:r>
            <a:endParaRPr sz="1800">
              <a:solidFill>
                <a:srgbClr val="0D203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43"/>
          <p:cNvPicPr preferRelativeResize="0"/>
          <p:nvPr/>
        </p:nvPicPr>
        <p:blipFill rotWithShape="1">
          <a:blip r:embed="rId3">
            <a:alphaModFix/>
          </a:blip>
          <a:srcRect b="0" l="0" r="0" t="4652"/>
          <a:stretch/>
        </p:blipFill>
        <p:spPr>
          <a:xfrm>
            <a:off x="152400" y="805624"/>
            <a:ext cx="11887200" cy="55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3"/>
          <p:cNvSpPr/>
          <p:nvPr/>
        </p:nvSpPr>
        <p:spPr>
          <a:xfrm>
            <a:off x="3111000" y="1378525"/>
            <a:ext cx="2985000" cy="22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43"/>
          <p:cNvSpPr txBox="1"/>
          <p:nvPr/>
        </p:nvSpPr>
        <p:spPr>
          <a:xfrm>
            <a:off x="402796" y="176525"/>
            <a:ext cx="111516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2800"/>
              <a:buFont typeface="Assistant SemiBold"/>
              <a:buNone/>
            </a:pPr>
            <a: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Sample Reporting: Retention and Benchmarks</a:t>
            </a:r>
            <a:endParaRPr sz="1800">
              <a:solidFill>
                <a:srgbClr val="0D203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0F7FC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44"/>
          <p:cNvGrpSpPr/>
          <p:nvPr/>
        </p:nvGrpSpPr>
        <p:grpSpPr>
          <a:xfrm>
            <a:off x="1066409" y="84788"/>
            <a:ext cx="10059183" cy="6688416"/>
            <a:chOff x="0" y="0"/>
            <a:chExt cx="20118367" cy="13376831"/>
          </a:xfrm>
        </p:grpSpPr>
        <p:sp>
          <p:nvSpPr>
            <p:cNvPr id="379" name="Google Shape;379;p44"/>
            <p:cNvSpPr/>
            <p:nvPr/>
          </p:nvSpPr>
          <p:spPr>
            <a:xfrm>
              <a:off x="0" y="0"/>
              <a:ext cx="20114895" cy="13376831"/>
            </a:xfrm>
            <a:custGeom>
              <a:rect b="b" l="l" r="r" t="t"/>
              <a:pathLst>
                <a:path extrusionOk="0" h="13376831" w="20114895">
                  <a:moveTo>
                    <a:pt x="0" y="0"/>
                  </a:moveTo>
                  <a:lnTo>
                    <a:pt x="20114895" y="0"/>
                  </a:lnTo>
                  <a:lnTo>
                    <a:pt x="20114895" y="13376831"/>
                  </a:lnTo>
                  <a:lnTo>
                    <a:pt x="0" y="133768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0" name="Google Shape;380;p44"/>
            <p:cNvSpPr/>
            <p:nvPr/>
          </p:nvSpPr>
          <p:spPr>
            <a:xfrm>
              <a:off x="14768648" y="4682992"/>
              <a:ext cx="5349719" cy="7491069"/>
            </a:xfrm>
            <a:custGeom>
              <a:rect b="b" l="l" r="r" t="t"/>
              <a:pathLst>
                <a:path extrusionOk="0" h="6229579" w="4107270">
                  <a:moveTo>
                    <a:pt x="0" y="0"/>
                  </a:moveTo>
                  <a:lnTo>
                    <a:pt x="4107270" y="0"/>
                  </a:lnTo>
                  <a:lnTo>
                    <a:pt x="4107270" y="6229578"/>
                  </a:lnTo>
                  <a:lnTo>
                    <a:pt x="0" y="62295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70497" l="-789" r="0" t="0"/>
              </a:stretch>
            </a:blipFill>
            <a:ln>
              <a:noFill/>
            </a:ln>
          </p:spPr>
        </p:sp>
        <p:sp>
          <p:nvSpPr>
            <p:cNvPr id="381" name="Google Shape;381;p44"/>
            <p:cNvSpPr/>
            <p:nvPr/>
          </p:nvSpPr>
          <p:spPr>
            <a:xfrm>
              <a:off x="14763984" y="11224459"/>
              <a:ext cx="5348169" cy="2152370"/>
            </a:xfrm>
            <a:custGeom>
              <a:rect b="b" l="l" r="r" t="t"/>
              <a:pathLst>
                <a:path extrusionOk="0" h="2049876" w="4106080">
                  <a:moveTo>
                    <a:pt x="0" y="0"/>
                  </a:moveTo>
                  <a:lnTo>
                    <a:pt x="4106080" y="0"/>
                  </a:lnTo>
                  <a:lnTo>
                    <a:pt x="4106080" y="2049877"/>
                  </a:lnTo>
                  <a:lnTo>
                    <a:pt x="0" y="20498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819" t="-418107"/>
              </a:stretch>
            </a:blipFill>
            <a:ln>
              <a:noFill/>
            </a:ln>
          </p:spPr>
        </p:sp>
        <p:grpSp>
          <p:nvGrpSpPr>
            <p:cNvPr id="382" name="Google Shape;382;p44"/>
            <p:cNvGrpSpPr/>
            <p:nvPr/>
          </p:nvGrpSpPr>
          <p:grpSpPr>
            <a:xfrm>
              <a:off x="10518990" y="1906159"/>
              <a:ext cx="988883" cy="469294"/>
              <a:chOff x="0" y="-38100"/>
              <a:chExt cx="195335" cy="92700"/>
            </a:xfrm>
          </p:grpSpPr>
          <p:sp>
            <p:nvSpPr>
              <p:cNvPr id="383" name="Google Shape;383;p44"/>
              <p:cNvSpPr/>
              <p:nvPr/>
            </p:nvSpPr>
            <p:spPr>
              <a:xfrm>
                <a:off x="0" y="0"/>
                <a:ext cx="195335" cy="54457"/>
              </a:xfrm>
              <a:custGeom>
                <a:rect b="b" l="l" r="r" t="t"/>
                <a:pathLst>
                  <a:path extrusionOk="0" h="54457" w="195335">
                    <a:moveTo>
                      <a:pt x="0" y="0"/>
                    </a:moveTo>
                    <a:lnTo>
                      <a:pt x="195335" y="0"/>
                    </a:lnTo>
                    <a:lnTo>
                      <a:pt x="195335" y="54457"/>
                    </a:lnTo>
                    <a:lnTo>
                      <a:pt x="0" y="54457"/>
                    </a:lnTo>
                    <a:close/>
                  </a:path>
                </a:pathLst>
              </a:custGeom>
              <a:solidFill>
                <a:srgbClr val="FCD435"/>
              </a:solidFill>
              <a:ln>
                <a:noFill/>
              </a:ln>
            </p:spPr>
          </p:sp>
          <p:sp>
            <p:nvSpPr>
              <p:cNvPr id="384" name="Google Shape;384;p44"/>
              <p:cNvSpPr txBox="1"/>
              <p:nvPr/>
            </p:nvSpPr>
            <p:spPr>
              <a:xfrm>
                <a:off x="0" y="-38100"/>
                <a:ext cx="195300" cy="9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3875" lIns="33875" spcFirstLastPara="1" rIns="33875" wrap="square" tIns="33875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5" name="Google Shape;385;p44"/>
            <p:cNvSpPr txBox="1"/>
            <p:nvPr/>
          </p:nvSpPr>
          <p:spPr>
            <a:xfrm>
              <a:off x="10656104" y="2135763"/>
              <a:ext cx="714600" cy="51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4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00" u="none" cap="none" strike="noStrike">
                  <a:solidFill>
                    <a:srgbClr val="000000"/>
                  </a:solidFill>
                  <a:latin typeface="Assistant Light"/>
                  <a:ea typeface="Assistant Light"/>
                  <a:cs typeface="Assistant Light"/>
                  <a:sym typeface="Assistant Light"/>
                </a:rPr>
                <a:t>Get Started</a:t>
              </a:r>
              <a:endParaRPr sz="90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0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D2032"/>
              </a:solidFill>
              <a:latin typeface="Assistant Medium"/>
              <a:ea typeface="Assistant Medium"/>
              <a:cs typeface="Assistant Medium"/>
              <a:sym typeface="Assistant Medium"/>
            </a:endParaRPr>
          </a:p>
        </p:txBody>
      </p:sp>
      <p:sp>
        <p:nvSpPr>
          <p:cNvPr id="188" name="Google Shape;188;p27"/>
          <p:cNvSpPr/>
          <p:nvPr/>
        </p:nvSpPr>
        <p:spPr>
          <a:xfrm>
            <a:off x="1355471" y="1759848"/>
            <a:ext cx="9688800" cy="3701100"/>
          </a:xfrm>
          <a:prstGeom prst="roundRect">
            <a:avLst>
              <a:gd fmla="val 3174" name="adj"/>
            </a:avLst>
          </a:prstGeom>
          <a:solidFill>
            <a:srgbClr val="FF612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0D2032"/>
              </a:solidFill>
              <a:latin typeface="Assistant Medium"/>
              <a:ea typeface="Assistant Medium"/>
              <a:cs typeface="Assistant Medium"/>
              <a:sym typeface="Assistant Medium"/>
            </a:endParaRPr>
          </a:p>
        </p:txBody>
      </p:sp>
      <p:sp>
        <p:nvSpPr>
          <p:cNvPr id="189" name="Google Shape;189;p27"/>
          <p:cNvSpPr/>
          <p:nvPr/>
        </p:nvSpPr>
        <p:spPr>
          <a:xfrm>
            <a:off x="1240121" y="1644501"/>
            <a:ext cx="9688800" cy="3701100"/>
          </a:xfrm>
          <a:prstGeom prst="roundRect">
            <a:avLst>
              <a:gd fmla="val 317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0D2032"/>
              </a:solidFill>
              <a:latin typeface="Assistant Medium"/>
              <a:ea typeface="Assistant Medium"/>
              <a:cs typeface="Assistant Medium"/>
              <a:sym typeface="Assistant Medium"/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6292253" y="1858797"/>
            <a:ext cx="4223100" cy="18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2400"/>
              <a:buFont typeface="Assistant SemiBold"/>
              <a:buNone/>
            </a:pPr>
            <a:r>
              <a:rPr b="1" lang="en-US" sz="24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Financial Wellbeing </a:t>
            </a:r>
            <a:endParaRPr b="1" sz="2400">
              <a:solidFill>
                <a:srgbClr val="0D203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2400"/>
              <a:buFont typeface="Assistant SemiBold"/>
              <a:buNone/>
            </a:pPr>
            <a:r>
              <a:rPr i="1" lang="en-US" sz="1800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Powered by BrightPlan</a:t>
            </a:r>
            <a:endParaRPr i="1" sz="1000">
              <a:solidFill>
                <a:srgbClr val="72BFEA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6242528" y="2603947"/>
            <a:ext cx="4428900" cy="30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1200"/>
              <a:buFont typeface="Assistant Medium"/>
              <a:buChar char="●"/>
            </a:pPr>
            <a:r>
              <a:rPr b="1" lang="en-US" sz="1200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Robust</a:t>
            </a:r>
            <a:r>
              <a:rPr lang="en-US" sz="1200">
                <a:solidFill>
                  <a:srgbClr val="0D2032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 educational library available 24/7  </a:t>
            </a:r>
            <a:endParaRPr sz="1200">
              <a:solidFill>
                <a:srgbClr val="0D2032"/>
              </a:solidFill>
              <a:latin typeface="Assistant Medium"/>
              <a:ea typeface="Assistant Medium"/>
              <a:cs typeface="Assistant Medium"/>
              <a:sym typeface="Assistant Medium"/>
            </a:endParaRPr>
          </a:p>
          <a:p>
            <a:pPr indent="-1905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D2032"/>
              </a:buClr>
              <a:buSzPts val="1200"/>
              <a:buFont typeface="Assistant Medium"/>
              <a:buChar char="●"/>
            </a:pPr>
            <a:r>
              <a:rPr b="1" lang="en-US" sz="1200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Localized</a:t>
            </a:r>
            <a:r>
              <a:rPr lang="en-US" sz="1200">
                <a:solidFill>
                  <a:srgbClr val="0D2032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 and </a:t>
            </a:r>
            <a:r>
              <a:rPr b="1" lang="en-US" sz="1200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translated (global) </a:t>
            </a:r>
            <a:r>
              <a:rPr lang="en-US" sz="1200">
                <a:solidFill>
                  <a:srgbClr val="0D2032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 resources</a:t>
            </a:r>
            <a:endParaRPr sz="1200">
              <a:solidFill>
                <a:srgbClr val="0D2032"/>
              </a:solidFill>
              <a:latin typeface="Assistant Medium"/>
              <a:ea typeface="Assistant Medium"/>
              <a:cs typeface="Assistant Medium"/>
              <a:sym typeface="Assistant Medium"/>
            </a:endParaRPr>
          </a:p>
          <a:p>
            <a:pPr indent="-1905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D2032"/>
              </a:buClr>
              <a:buSzPts val="1200"/>
              <a:buFont typeface="Assistant Medium"/>
              <a:buChar char="●"/>
            </a:pPr>
            <a:r>
              <a:rPr lang="en-US" sz="1200">
                <a:solidFill>
                  <a:srgbClr val="0D2032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Multimedia resources and </a:t>
            </a:r>
            <a:r>
              <a:rPr b="1" lang="en-US" sz="1200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interactive</a:t>
            </a:r>
            <a:r>
              <a:rPr lang="en-US" sz="1200">
                <a:solidFill>
                  <a:srgbClr val="0D2032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 tools</a:t>
            </a:r>
            <a:endParaRPr sz="1200">
              <a:solidFill>
                <a:srgbClr val="0D2032"/>
              </a:solidFill>
              <a:latin typeface="Assistant Medium"/>
              <a:ea typeface="Assistant Medium"/>
              <a:cs typeface="Assistant Medium"/>
              <a:sym typeface="Assistant Medium"/>
            </a:endParaRPr>
          </a:p>
          <a:p>
            <a:pPr indent="-1905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D2032"/>
              </a:buClr>
              <a:buSzPts val="1200"/>
              <a:buFont typeface="Assistant Medium"/>
              <a:buChar char="●"/>
            </a:pPr>
            <a:r>
              <a:rPr lang="en-US" sz="1200">
                <a:solidFill>
                  <a:srgbClr val="0D2032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Available to all </a:t>
            </a:r>
            <a:r>
              <a:rPr b="1" lang="en-US" sz="1200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members and their families</a:t>
            </a:r>
            <a:endParaRPr b="1" sz="1200">
              <a:solidFill>
                <a:srgbClr val="0D2032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1905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D2032"/>
              </a:buClr>
              <a:buSzPts val="1200"/>
              <a:buFont typeface="Assistant"/>
              <a:buChar char="●"/>
            </a:pPr>
            <a:r>
              <a:rPr lang="en-US" sz="1200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Resources covering various topics:</a:t>
            </a:r>
            <a:r>
              <a:rPr b="1" lang="en-US" sz="1200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 budgeting, life events, financial health, taxes, retirement, &amp; more</a:t>
            </a:r>
            <a:endParaRPr b="1" sz="1200">
              <a:solidFill>
                <a:srgbClr val="0D2032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1905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D2032"/>
              </a:buClr>
              <a:buSzPts val="1200"/>
              <a:buFont typeface="Assistant"/>
              <a:buChar char="●"/>
            </a:pPr>
            <a:r>
              <a:rPr b="1" lang="en-US" sz="1200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Coaching Calls </a:t>
            </a:r>
            <a:r>
              <a:rPr lang="en-US" sz="1200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2x per incident for</a:t>
            </a:r>
            <a:r>
              <a:rPr b="1" lang="en-US" sz="1200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 US-based </a:t>
            </a:r>
            <a:r>
              <a:rPr lang="en-US" sz="1200">
                <a:solidFill>
                  <a:srgbClr val="0D2032"/>
                </a:solidFill>
                <a:latin typeface="Assistant"/>
                <a:ea typeface="Assistant"/>
                <a:cs typeface="Assistant"/>
                <a:sym typeface="Assistant"/>
              </a:rPr>
              <a:t>members</a:t>
            </a:r>
            <a:endParaRPr sz="1200">
              <a:solidFill>
                <a:srgbClr val="0D2032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1" marL="5397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92" name="Google Shape;192;p27">
            <a:hlinkClick r:id="rId3"/>
          </p:cNvPr>
          <p:cNvSpPr txBox="1"/>
          <p:nvPr/>
        </p:nvSpPr>
        <p:spPr>
          <a:xfrm>
            <a:off x="3526155" y="6336936"/>
            <a:ext cx="5139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D8D8D8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© 2024 BrightPlan and/or its affiliates. All rights reserved. BrightPlan Confidential</a:t>
            </a:r>
            <a:endParaRPr sz="1100">
              <a:solidFill>
                <a:srgbClr val="D8D8D8"/>
              </a:solidFill>
            </a:endParaRPr>
          </a:p>
        </p:txBody>
      </p:sp>
      <p:sp>
        <p:nvSpPr>
          <p:cNvPr id="193" name="Google Shape;193;p27"/>
          <p:cNvSpPr txBox="1"/>
          <p:nvPr/>
        </p:nvSpPr>
        <p:spPr>
          <a:xfrm>
            <a:off x="1909200" y="579500"/>
            <a:ext cx="8373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Included in Optum’s Employee Assistance Program</a:t>
            </a:r>
            <a:endParaRPr b="1" sz="2800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grpSp>
        <p:nvGrpSpPr>
          <p:cNvPr id="194" name="Google Shape;194;p27"/>
          <p:cNvGrpSpPr/>
          <p:nvPr/>
        </p:nvGrpSpPr>
        <p:grpSpPr>
          <a:xfrm>
            <a:off x="214167" y="6290714"/>
            <a:ext cx="2479000" cy="400200"/>
            <a:chOff x="253817" y="5984714"/>
            <a:chExt cx="2479000" cy="400200"/>
          </a:xfrm>
        </p:grpSpPr>
        <p:pic>
          <p:nvPicPr>
            <p:cNvPr descr="Google Shape;813;p55" id="195" name="Google Shape;195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17" y="6058979"/>
              <a:ext cx="1231553" cy="235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logo&#10;&#10;Description automatically generated" id="196" name="Google Shape;196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897035" y="6069599"/>
              <a:ext cx="835782" cy="2424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p27">
              <a:hlinkClick r:id="rId6"/>
            </p:cNvPr>
            <p:cNvSpPr txBox="1"/>
            <p:nvPr/>
          </p:nvSpPr>
          <p:spPr>
            <a:xfrm>
              <a:off x="1404048" y="5984714"/>
              <a:ext cx="554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D9F6FA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+</a:t>
              </a:r>
              <a:endParaRPr sz="1400">
                <a:solidFill>
                  <a:srgbClr val="D9F6FA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</p:txBody>
        </p:sp>
      </p:grpSp>
      <p:pic>
        <p:nvPicPr>
          <p:cNvPr id="198" name="Google Shape;198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55475" y="1952643"/>
            <a:ext cx="4783349" cy="3084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0F7FC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5"/>
          <p:cNvSpPr/>
          <p:nvPr/>
        </p:nvSpPr>
        <p:spPr>
          <a:xfrm>
            <a:off x="4718144" y="822516"/>
            <a:ext cx="2759157" cy="2187538"/>
          </a:xfrm>
          <a:custGeom>
            <a:rect b="b" l="l" r="r" t="t"/>
            <a:pathLst>
              <a:path extrusionOk="0" h="3277211" w="4133568">
                <a:moveTo>
                  <a:pt x="0" y="0"/>
                </a:moveTo>
                <a:lnTo>
                  <a:pt x="4133568" y="0"/>
                </a:lnTo>
                <a:lnTo>
                  <a:pt x="4133568" y="3277211"/>
                </a:lnTo>
                <a:lnTo>
                  <a:pt x="0" y="327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p45"/>
          <p:cNvSpPr/>
          <p:nvPr/>
        </p:nvSpPr>
        <p:spPr>
          <a:xfrm>
            <a:off x="8477303" y="822516"/>
            <a:ext cx="2759157" cy="2187538"/>
          </a:xfrm>
          <a:custGeom>
            <a:rect b="b" l="l" r="r" t="t"/>
            <a:pathLst>
              <a:path extrusionOk="0" h="3277211" w="4133568">
                <a:moveTo>
                  <a:pt x="0" y="0"/>
                </a:moveTo>
                <a:lnTo>
                  <a:pt x="4133568" y="0"/>
                </a:lnTo>
                <a:lnTo>
                  <a:pt x="4133568" y="3277211"/>
                </a:lnTo>
                <a:lnTo>
                  <a:pt x="0" y="327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2" name="Google Shape;392;p45"/>
          <p:cNvSpPr/>
          <p:nvPr/>
        </p:nvSpPr>
        <p:spPr>
          <a:xfrm>
            <a:off x="1060732" y="3766154"/>
            <a:ext cx="2759157" cy="2187538"/>
          </a:xfrm>
          <a:custGeom>
            <a:rect b="b" l="l" r="r" t="t"/>
            <a:pathLst>
              <a:path extrusionOk="0" h="3277211" w="4133568">
                <a:moveTo>
                  <a:pt x="0" y="0"/>
                </a:moveTo>
                <a:lnTo>
                  <a:pt x="4133568" y="0"/>
                </a:lnTo>
                <a:lnTo>
                  <a:pt x="4133568" y="3277211"/>
                </a:lnTo>
                <a:lnTo>
                  <a:pt x="0" y="327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45"/>
          <p:cNvSpPr/>
          <p:nvPr/>
        </p:nvSpPr>
        <p:spPr>
          <a:xfrm>
            <a:off x="4718144" y="3766154"/>
            <a:ext cx="2759157" cy="2187538"/>
          </a:xfrm>
          <a:custGeom>
            <a:rect b="b" l="l" r="r" t="t"/>
            <a:pathLst>
              <a:path extrusionOk="0" h="3277211" w="4133568">
                <a:moveTo>
                  <a:pt x="0" y="0"/>
                </a:moveTo>
                <a:lnTo>
                  <a:pt x="4133568" y="0"/>
                </a:lnTo>
                <a:lnTo>
                  <a:pt x="4133568" y="3277211"/>
                </a:lnTo>
                <a:lnTo>
                  <a:pt x="0" y="327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45"/>
          <p:cNvSpPr/>
          <p:nvPr/>
        </p:nvSpPr>
        <p:spPr>
          <a:xfrm>
            <a:off x="10028688" y="3544915"/>
            <a:ext cx="1479359" cy="2630569"/>
          </a:xfrm>
          <a:custGeom>
            <a:rect b="b" l="l" r="r" t="t"/>
            <a:pathLst>
              <a:path extrusionOk="0" h="3940928" w="2216268">
                <a:moveTo>
                  <a:pt x="0" y="0"/>
                </a:moveTo>
                <a:lnTo>
                  <a:pt x="2216268" y="0"/>
                </a:lnTo>
                <a:lnTo>
                  <a:pt x="2216268" y="3940928"/>
                </a:lnTo>
                <a:lnTo>
                  <a:pt x="0" y="3940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45"/>
          <p:cNvSpPr/>
          <p:nvPr/>
        </p:nvSpPr>
        <p:spPr>
          <a:xfrm>
            <a:off x="8377647" y="3544915"/>
            <a:ext cx="1479359" cy="2630569"/>
          </a:xfrm>
          <a:custGeom>
            <a:rect b="b" l="l" r="r" t="t"/>
            <a:pathLst>
              <a:path extrusionOk="0" h="3940928" w="2216268">
                <a:moveTo>
                  <a:pt x="0" y="0"/>
                </a:moveTo>
                <a:lnTo>
                  <a:pt x="2216268" y="0"/>
                </a:lnTo>
                <a:lnTo>
                  <a:pt x="2216268" y="3940928"/>
                </a:lnTo>
                <a:lnTo>
                  <a:pt x="0" y="3940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45"/>
          <p:cNvSpPr txBox="1"/>
          <p:nvPr/>
        </p:nvSpPr>
        <p:spPr>
          <a:xfrm>
            <a:off x="1260583" y="1232083"/>
            <a:ext cx="2355900" cy="13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Advisor Call Scheduling</a:t>
            </a:r>
            <a:endParaRPr sz="900"/>
          </a:p>
        </p:txBody>
      </p:sp>
      <p:sp>
        <p:nvSpPr>
          <p:cNvPr id="397" name="Google Shape;397;p45"/>
          <p:cNvSpPr txBox="1"/>
          <p:nvPr/>
        </p:nvSpPr>
        <p:spPr>
          <a:xfrm>
            <a:off x="5924100" y="371117"/>
            <a:ext cx="344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75" lIns="60975" spcFirstLastPara="1" rIns="60975" wrap="square" tIns="609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45"/>
          <p:cNvSpPr txBox="1"/>
          <p:nvPr/>
        </p:nvSpPr>
        <p:spPr>
          <a:xfrm>
            <a:off x="9683258" y="371117"/>
            <a:ext cx="344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75" lIns="60975" spcFirstLastPara="1" rIns="60975" wrap="square" tIns="609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45"/>
          <p:cNvSpPr txBox="1"/>
          <p:nvPr/>
        </p:nvSpPr>
        <p:spPr>
          <a:xfrm>
            <a:off x="2266683" y="3314750"/>
            <a:ext cx="344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75" lIns="60975" spcFirstLastPara="1" rIns="60975" wrap="square" tIns="609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45"/>
          <p:cNvSpPr txBox="1"/>
          <p:nvPr/>
        </p:nvSpPr>
        <p:spPr>
          <a:xfrm>
            <a:off x="5925150" y="3314750"/>
            <a:ext cx="344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75" lIns="60975" spcFirstLastPara="1" rIns="60975" wrap="square" tIns="609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45"/>
          <p:cNvSpPr txBox="1"/>
          <p:nvPr/>
        </p:nvSpPr>
        <p:spPr>
          <a:xfrm>
            <a:off x="8944508" y="3093517"/>
            <a:ext cx="344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75" lIns="60975" spcFirstLastPara="1" rIns="60975" wrap="square" tIns="609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45"/>
          <p:cNvSpPr txBox="1"/>
          <p:nvPr/>
        </p:nvSpPr>
        <p:spPr>
          <a:xfrm>
            <a:off x="10595533" y="3093517"/>
            <a:ext cx="344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75" lIns="60975" spcFirstLastPara="1" rIns="60975" wrap="square" tIns="609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21513"/>
            <a:ext cx="11887199" cy="421498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8"/>
          <p:cNvSpPr txBox="1"/>
          <p:nvPr/>
        </p:nvSpPr>
        <p:spPr>
          <a:xfrm>
            <a:off x="402796" y="414450"/>
            <a:ext cx="111516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2800"/>
              <a:buFont typeface="Assistant SemiBold"/>
              <a:buNone/>
            </a:pPr>
            <a: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Sample Reporting: Financial Health Check</a:t>
            </a:r>
            <a:endParaRPr sz="1800">
              <a:solidFill>
                <a:srgbClr val="0D203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0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" name="Google Shape;211;p29"/>
          <p:cNvGrpSpPr/>
          <p:nvPr/>
        </p:nvGrpSpPr>
        <p:grpSpPr>
          <a:xfrm>
            <a:off x="4694793" y="455337"/>
            <a:ext cx="2802397" cy="400200"/>
            <a:chOff x="4593068" y="5694262"/>
            <a:chExt cx="2802397" cy="400200"/>
          </a:xfrm>
        </p:grpSpPr>
        <p:pic>
          <p:nvPicPr>
            <p:cNvPr descr="Google Shape;813;p55" id="212" name="Google Shape;212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93068" y="5745265"/>
              <a:ext cx="1392215" cy="266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logo&#10;&#10;Description automatically generated" id="213" name="Google Shape;213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450651" y="5757270"/>
              <a:ext cx="944814" cy="274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29">
              <a:hlinkClick r:id="rId5"/>
            </p:cNvPr>
            <p:cNvSpPr txBox="1"/>
            <p:nvPr/>
          </p:nvSpPr>
          <p:spPr>
            <a:xfrm>
              <a:off x="5893352" y="5694262"/>
              <a:ext cx="626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+</a:t>
              </a:r>
              <a:endParaRPr sz="1400">
                <a:solidFill>
                  <a:schemeClr val="lt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</p:txBody>
        </p:sp>
      </p:grpSp>
      <p:sp>
        <p:nvSpPr>
          <p:cNvPr id="215" name="Google Shape;215;p29"/>
          <p:cNvSpPr txBox="1"/>
          <p:nvPr/>
        </p:nvSpPr>
        <p:spPr>
          <a:xfrm>
            <a:off x="3041550" y="3114450"/>
            <a:ext cx="61089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ssistant SemiBold"/>
              <a:buNone/>
            </a:pPr>
            <a:r>
              <a:rPr b="1" lang="en-US" sz="4800">
                <a:solidFill>
                  <a:schemeClr val="lt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Buy Up Opportunity</a:t>
            </a:r>
            <a:endParaRPr sz="3800">
              <a:solidFill>
                <a:schemeClr val="lt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"/>
          <p:cNvSpPr/>
          <p:nvPr/>
        </p:nvSpPr>
        <p:spPr>
          <a:xfrm>
            <a:off x="5827059" y="0"/>
            <a:ext cx="6364800" cy="6858000"/>
          </a:xfrm>
          <a:prstGeom prst="rect">
            <a:avLst/>
          </a:prstGeom>
          <a:solidFill>
            <a:srgbClr val="0D20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0">
            <a:hlinkClick r:id="rId3"/>
          </p:cNvPr>
          <p:cNvSpPr txBox="1"/>
          <p:nvPr/>
        </p:nvSpPr>
        <p:spPr>
          <a:xfrm>
            <a:off x="157312" y="6336936"/>
            <a:ext cx="5139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D8D8D8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© 2024 BrightPlan and/or its affiliates. All rights reserved. BrightPlan Confidential</a:t>
            </a:r>
            <a:endParaRPr sz="1300">
              <a:solidFill>
                <a:srgbClr val="D8D8D8"/>
              </a:solidFill>
            </a:endParaRPr>
          </a:p>
        </p:txBody>
      </p:sp>
      <p:sp>
        <p:nvSpPr>
          <p:cNvPr id="222" name="Google Shape;222;p30"/>
          <p:cNvSpPr txBox="1"/>
          <p:nvPr/>
        </p:nvSpPr>
        <p:spPr>
          <a:xfrm>
            <a:off x="412003" y="558350"/>
            <a:ext cx="48411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2800"/>
              <a:buFont typeface="Assistant SemiBold"/>
              <a:buNone/>
            </a:pPr>
            <a: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Financial Wellbeing Buy Up</a:t>
            </a:r>
            <a:endParaRPr sz="1800">
              <a:solidFill>
                <a:srgbClr val="0D203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223" name="Google Shape;223;p30"/>
          <p:cNvSpPr txBox="1"/>
          <p:nvPr/>
        </p:nvSpPr>
        <p:spPr>
          <a:xfrm>
            <a:off x="287950" y="1224325"/>
            <a:ext cx="5089200" cy="40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150"/>
              </a:spcBef>
              <a:spcAft>
                <a:spcPts val="0"/>
              </a:spcAft>
              <a:buClr>
                <a:srgbClr val="242427"/>
              </a:buClr>
              <a:buSzPts val="1400"/>
              <a:buFont typeface="Assistant"/>
              <a:buChar char="✓"/>
            </a:pPr>
            <a:r>
              <a:rPr lang="en-US">
                <a:solidFill>
                  <a:srgbClr val="242427"/>
                </a:solidFill>
                <a:latin typeface="Assistant"/>
                <a:ea typeface="Assistant"/>
                <a:cs typeface="Assistant"/>
                <a:sym typeface="Assistant"/>
              </a:rPr>
              <a:t>Unlimited access to CFP® advisors trained in UHG’s benefits</a:t>
            </a:r>
            <a:endParaRPr>
              <a:solidFill>
                <a:srgbClr val="24242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42427"/>
              </a:buClr>
              <a:buSzPts val="1400"/>
              <a:buFont typeface="Assistant"/>
              <a:buChar char="✓"/>
            </a:pPr>
            <a:r>
              <a:rPr lang="en-US">
                <a:solidFill>
                  <a:srgbClr val="242427"/>
                </a:solidFill>
                <a:latin typeface="Assistant"/>
                <a:ea typeface="Assistant"/>
                <a:cs typeface="Assistant"/>
                <a:sym typeface="Assistant"/>
              </a:rPr>
              <a:t>Digital Financial Wellness Coach™ trained in UHG benefits</a:t>
            </a:r>
            <a:endParaRPr>
              <a:solidFill>
                <a:srgbClr val="24242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42427"/>
              </a:buClr>
              <a:buSzPts val="1400"/>
              <a:buFont typeface="Assistant"/>
              <a:buChar char="✓"/>
            </a:pPr>
            <a:r>
              <a:rPr lang="en-US">
                <a:solidFill>
                  <a:srgbClr val="242427"/>
                </a:solidFill>
                <a:latin typeface="Assistant"/>
                <a:ea typeface="Assistant"/>
                <a:cs typeface="Assistant"/>
                <a:sym typeface="Assistant"/>
              </a:rPr>
              <a:t>Equity Compensation Planner tailored to UHG benefits (enabled where applicable)</a:t>
            </a:r>
            <a:endParaRPr>
              <a:solidFill>
                <a:srgbClr val="24242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42427"/>
              </a:buClr>
              <a:buSzPts val="1400"/>
              <a:buFont typeface="Assistant"/>
              <a:buChar char="✓"/>
            </a:pPr>
            <a:r>
              <a:rPr lang="en-US">
                <a:solidFill>
                  <a:srgbClr val="242427"/>
                </a:solidFill>
                <a:latin typeface="Assistant"/>
                <a:ea typeface="Assistant"/>
                <a:cs typeface="Assistant"/>
                <a:sym typeface="Assistant"/>
              </a:rPr>
              <a:t>Robust In-App Features and Functionality*</a:t>
            </a:r>
            <a:endParaRPr>
              <a:solidFill>
                <a:srgbClr val="24242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79400" lvl="1" marL="914400" rtl="0" algn="l">
              <a:spcBef>
                <a:spcPts val="0"/>
              </a:spcBef>
              <a:spcAft>
                <a:spcPts val="0"/>
              </a:spcAft>
              <a:buClr>
                <a:srgbClr val="242427"/>
              </a:buClr>
              <a:buSzPts val="800"/>
              <a:buFont typeface="Assistant"/>
              <a:buChar char="●"/>
            </a:pPr>
            <a:r>
              <a:rPr lang="en-US">
                <a:solidFill>
                  <a:srgbClr val="242427"/>
                </a:solidFill>
                <a:latin typeface="Assistant"/>
                <a:ea typeface="Assistant"/>
                <a:cs typeface="Assistant"/>
                <a:sym typeface="Assistant"/>
              </a:rPr>
              <a:t>BrightPlan Academy tailored to the company’s benefits</a:t>
            </a:r>
            <a:endParaRPr>
              <a:solidFill>
                <a:srgbClr val="24242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79400" lvl="1" marL="914400" rtl="0" algn="l">
              <a:spcBef>
                <a:spcPts val="0"/>
              </a:spcBef>
              <a:spcAft>
                <a:spcPts val="0"/>
              </a:spcAft>
              <a:buClr>
                <a:srgbClr val="242427"/>
              </a:buClr>
              <a:buSzPts val="800"/>
              <a:buFont typeface="Assistant"/>
              <a:buChar char="●"/>
            </a:pPr>
            <a:r>
              <a:rPr lang="en-US">
                <a:solidFill>
                  <a:srgbClr val="242427"/>
                </a:solidFill>
                <a:latin typeface="Assistant"/>
                <a:ea typeface="Assistant"/>
                <a:cs typeface="Assistant"/>
                <a:sym typeface="Assistant"/>
              </a:rPr>
              <a:t>Goals-Based Financial Planning</a:t>
            </a:r>
            <a:endParaRPr>
              <a:solidFill>
                <a:srgbClr val="24242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79400" lvl="1" marL="914400" rtl="0" algn="l">
              <a:spcBef>
                <a:spcPts val="0"/>
              </a:spcBef>
              <a:spcAft>
                <a:spcPts val="0"/>
              </a:spcAft>
              <a:buClr>
                <a:srgbClr val="242427"/>
              </a:buClr>
              <a:buSzPts val="800"/>
              <a:buFont typeface="Assistant"/>
              <a:buChar char="●"/>
            </a:pPr>
            <a:r>
              <a:rPr lang="en-US">
                <a:solidFill>
                  <a:srgbClr val="242427"/>
                </a:solidFill>
                <a:latin typeface="Assistant"/>
                <a:ea typeface="Assistant"/>
                <a:cs typeface="Assistant"/>
                <a:sym typeface="Assistant"/>
              </a:rPr>
              <a:t>Investment &amp; 401(k) allocation advice (US Only)</a:t>
            </a:r>
            <a:endParaRPr>
              <a:solidFill>
                <a:srgbClr val="24242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79400" lvl="1" marL="914400" rtl="0" algn="l">
              <a:spcBef>
                <a:spcPts val="0"/>
              </a:spcBef>
              <a:spcAft>
                <a:spcPts val="0"/>
              </a:spcAft>
              <a:buClr>
                <a:srgbClr val="242427"/>
              </a:buClr>
              <a:buSzPts val="800"/>
              <a:buFont typeface="Assistant"/>
              <a:buChar char="●"/>
            </a:pPr>
            <a:r>
              <a:rPr lang="en-US">
                <a:solidFill>
                  <a:srgbClr val="242427"/>
                </a:solidFill>
                <a:latin typeface="Assistant"/>
                <a:ea typeface="Assistant"/>
                <a:cs typeface="Assistant"/>
                <a:sym typeface="Assistant"/>
              </a:rPr>
              <a:t>Spending Analysis for linked accounts</a:t>
            </a:r>
            <a:endParaRPr>
              <a:solidFill>
                <a:srgbClr val="24242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79400" lvl="1" marL="914400" rtl="0" algn="l">
              <a:spcBef>
                <a:spcPts val="0"/>
              </a:spcBef>
              <a:spcAft>
                <a:spcPts val="0"/>
              </a:spcAft>
              <a:buClr>
                <a:srgbClr val="242427"/>
              </a:buClr>
              <a:buSzPts val="800"/>
              <a:buFont typeface="Assistant"/>
              <a:buChar char="●"/>
            </a:pPr>
            <a:r>
              <a:rPr lang="en-US">
                <a:solidFill>
                  <a:srgbClr val="242427"/>
                </a:solidFill>
                <a:latin typeface="Assistant"/>
                <a:ea typeface="Assistant"/>
                <a:cs typeface="Assistant"/>
                <a:sym typeface="Assistant"/>
              </a:rPr>
              <a:t>Net Worth and Goal Status Tracking, Dynamic Balance Sheet, and Budgeting</a:t>
            </a:r>
            <a:endParaRPr>
              <a:solidFill>
                <a:srgbClr val="24242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42427"/>
              </a:buClr>
              <a:buSzPts val="1400"/>
              <a:buFont typeface="Assistant"/>
              <a:buChar char="✓"/>
            </a:pPr>
            <a:r>
              <a:rPr lang="en-US">
                <a:solidFill>
                  <a:srgbClr val="242427"/>
                </a:solidFill>
                <a:latin typeface="Assistant"/>
                <a:ea typeface="Assistant"/>
                <a:cs typeface="Assistant"/>
                <a:sym typeface="Assistant"/>
              </a:rPr>
              <a:t>Referrals to Estate Planning and Tax Preparation Services</a:t>
            </a:r>
            <a:endParaRPr>
              <a:solidFill>
                <a:srgbClr val="24242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42427"/>
              </a:buClr>
              <a:buSzPts val="1400"/>
              <a:buFont typeface="Assistant"/>
              <a:buChar char="✓"/>
            </a:pPr>
            <a:r>
              <a:rPr lang="en-US">
                <a:solidFill>
                  <a:srgbClr val="242427"/>
                </a:solidFill>
                <a:latin typeface="Assistant"/>
                <a:ea typeface="Assistant"/>
                <a:cs typeface="Assistant"/>
                <a:sym typeface="Assistant"/>
              </a:rPr>
              <a:t>Reporting and metrics on engagement and key care abouts via QBR and Data Portal</a:t>
            </a:r>
            <a:endParaRPr>
              <a:solidFill>
                <a:srgbClr val="24242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42427"/>
              </a:buClr>
              <a:buSzPts val="1400"/>
              <a:buFont typeface="Assistant"/>
              <a:buChar char="✓"/>
            </a:pPr>
            <a:r>
              <a:rPr lang="en-US">
                <a:solidFill>
                  <a:srgbClr val="242427"/>
                </a:solidFill>
                <a:latin typeface="Assistant"/>
                <a:ea typeface="Assistant"/>
                <a:cs typeface="Assistant"/>
                <a:sym typeface="Assistant"/>
              </a:rPr>
              <a:t>Tailored communication and engagement support (monthly collateral)</a:t>
            </a:r>
            <a:endParaRPr>
              <a:solidFill>
                <a:srgbClr val="24242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None/>
            </a:pPr>
            <a:r>
              <a:t/>
            </a:r>
            <a:endParaRPr i="1" sz="10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24" name="Google Shape;224;p30"/>
          <p:cNvSpPr/>
          <p:nvPr/>
        </p:nvSpPr>
        <p:spPr>
          <a:xfrm>
            <a:off x="5669746" y="0"/>
            <a:ext cx="157200" cy="6858000"/>
          </a:xfrm>
          <a:prstGeom prst="rect">
            <a:avLst/>
          </a:prstGeom>
          <a:solidFill>
            <a:srgbClr val="FF612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5" name="Google Shape;225;p30"/>
          <p:cNvGrpSpPr/>
          <p:nvPr/>
        </p:nvGrpSpPr>
        <p:grpSpPr>
          <a:xfrm>
            <a:off x="253817" y="5984714"/>
            <a:ext cx="2479001" cy="400193"/>
            <a:chOff x="4593068" y="5661312"/>
            <a:chExt cx="2802397" cy="452400"/>
          </a:xfrm>
        </p:grpSpPr>
        <p:pic>
          <p:nvPicPr>
            <p:cNvPr descr="Google Shape;813;p55" id="226" name="Google Shape;226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93068" y="5745265"/>
              <a:ext cx="1392215" cy="266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logo&#10;&#10;Description automatically generated" id="227" name="Google Shape;227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450651" y="5757270"/>
              <a:ext cx="944814" cy="274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30">
              <a:hlinkClick r:id="rId6"/>
            </p:cNvPr>
            <p:cNvSpPr txBox="1"/>
            <p:nvPr/>
          </p:nvSpPr>
          <p:spPr>
            <a:xfrm>
              <a:off x="5893352" y="5661312"/>
              <a:ext cx="626700" cy="45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D2032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+</a:t>
              </a:r>
              <a:endParaRPr sz="14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</p:txBody>
        </p:sp>
      </p:grpSp>
      <p:pic>
        <p:nvPicPr>
          <p:cNvPr id="229" name="Google Shape;229;p30"/>
          <p:cNvPicPr preferRelativeResize="0"/>
          <p:nvPr/>
        </p:nvPicPr>
        <p:blipFill rotWithShape="1">
          <a:blip r:embed="rId7">
            <a:alphaModFix/>
          </a:blip>
          <a:srcRect b="640" l="5382" r="5649" t="788"/>
          <a:stretch/>
        </p:blipFill>
        <p:spPr>
          <a:xfrm>
            <a:off x="6015012" y="1562737"/>
            <a:ext cx="5989027" cy="3732526"/>
          </a:xfrm>
          <a:prstGeom prst="rect">
            <a:avLst/>
          </a:prstGeom>
          <a:solidFill>
            <a:srgbClr val="FDD441"/>
          </a:solidFill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/>
          <p:nvPr/>
        </p:nvSpPr>
        <p:spPr>
          <a:xfrm>
            <a:off x="0" y="2699650"/>
            <a:ext cx="12207347" cy="1743296"/>
          </a:xfrm>
          <a:custGeom>
            <a:rect b="b" l="l" r="r" t="t"/>
            <a:pathLst>
              <a:path extrusionOk="0" h="4077885" w="21047150">
                <a:moveTo>
                  <a:pt x="0" y="0"/>
                </a:moveTo>
                <a:lnTo>
                  <a:pt x="21047150" y="0"/>
                </a:lnTo>
                <a:lnTo>
                  <a:pt x="21047150" y="4077886"/>
                </a:lnTo>
                <a:lnTo>
                  <a:pt x="0" y="4077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19" l="-4278" r="-10809" t="0"/>
            </a:stretch>
          </a:blipFill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5" name="Google Shape;235;p31"/>
          <p:cNvGrpSpPr/>
          <p:nvPr/>
        </p:nvGrpSpPr>
        <p:grpSpPr>
          <a:xfrm>
            <a:off x="0" y="-96449"/>
            <a:ext cx="12192239" cy="2004438"/>
            <a:chOff x="0" y="-38100"/>
            <a:chExt cx="4816592" cy="499200"/>
          </a:xfrm>
        </p:grpSpPr>
        <p:sp>
          <p:nvSpPr>
            <p:cNvPr id="236" name="Google Shape;236;p31"/>
            <p:cNvSpPr/>
            <p:nvPr/>
          </p:nvSpPr>
          <p:spPr>
            <a:xfrm>
              <a:off x="0" y="0"/>
              <a:ext cx="4816592" cy="461072"/>
            </a:xfrm>
            <a:custGeom>
              <a:rect b="b" l="l" r="r" t="t"/>
              <a:pathLst>
                <a:path extrusionOk="0" h="46107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61072"/>
                  </a:lnTo>
                  <a:lnTo>
                    <a:pt x="0" y="461072"/>
                  </a:lnTo>
                  <a:close/>
                </a:path>
              </a:pathLst>
            </a:custGeom>
            <a:solidFill>
              <a:srgbClr val="0B2032"/>
            </a:solidFill>
            <a:ln>
              <a:noFill/>
            </a:ln>
          </p:spPr>
          <p:txBody>
            <a:bodyPr anchorCtr="0" anchor="t" bIns="30475" lIns="60950" spcFirstLastPara="1" rIns="60950" wrap="square" tIns="304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31"/>
            <p:cNvSpPr txBox="1"/>
            <p:nvPr/>
          </p:nvSpPr>
          <p:spPr>
            <a:xfrm>
              <a:off x="0" y="-38100"/>
              <a:ext cx="4816500" cy="49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p31"/>
          <p:cNvSpPr/>
          <p:nvPr/>
        </p:nvSpPr>
        <p:spPr>
          <a:xfrm>
            <a:off x="10901140" y="216735"/>
            <a:ext cx="1165474" cy="226639"/>
          </a:xfrm>
          <a:custGeom>
            <a:rect b="b" l="l" r="r" t="t"/>
            <a:pathLst>
              <a:path extrusionOk="0" h="339534" w="1746029">
                <a:moveTo>
                  <a:pt x="0" y="0"/>
                </a:moveTo>
                <a:lnTo>
                  <a:pt x="1746029" y="0"/>
                </a:lnTo>
                <a:lnTo>
                  <a:pt x="1746029" y="339534"/>
                </a:lnTo>
                <a:lnTo>
                  <a:pt x="0" y="339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019" l="0" r="0" t="0"/>
            </a:stretch>
          </a:blipFill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1"/>
          <p:cNvSpPr/>
          <p:nvPr/>
        </p:nvSpPr>
        <p:spPr>
          <a:xfrm>
            <a:off x="1291097" y="2540705"/>
            <a:ext cx="2111248" cy="209905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5048" r="-25039" t="0"/>
            </a:stretch>
          </a:blipFill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1"/>
          <p:cNvSpPr/>
          <p:nvPr/>
        </p:nvSpPr>
        <p:spPr>
          <a:xfrm>
            <a:off x="9001195" y="2585680"/>
            <a:ext cx="2111248" cy="209905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2298" r="-12308" t="0"/>
            </a:stretch>
          </a:blipFill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558541" y="4878462"/>
            <a:ext cx="3434100" cy="16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Smart Strategies to Make Ends Meet </a:t>
            </a:r>
            <a:endParaRPr sz="12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and Manage Debt</a:t>
            </a:r>
            <a:endParaRPr b="1" sz="400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Feeling stuck in a paycheck-to-paycheck cycle? A CFP® helps break the cycle by prioritizing expenses, negotiating with creditors, and creating a realistic repayment plan to reduce stress and regain control.</a:t>
            </a:r>
            <a:endParaRPr sz="8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8351181" y="4858395"/>
            <a:ext cx="3411300" cy="16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Building Confidence in Your </a:t>
            </a:r>
            <a:endParaRPr sz="12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Financial Future</a:t>
            </a:r>
            <a:endParaRPr b="1" sz="1600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A CFP® provides tools to help you manage your budget, build savings, and set financial goals, empowering you to break the paycheck-to-paycheck cycle and focus on what truly matters in life. </a:t>
            </a:r>
            <a:endParaRPr sz="8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43" name="Google Shape;243;p31"/>
          <p:cNvSpPr txBox="1"/>
          <p:nvPr/>
        </p:nvSpPr>
        <p:spPr>
          <a:xfrm>
            <a:off x="4396169" y="4884812"/>
            <a:ext cx="3399600" cy="16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Personalized Financial Answers </a:t>
            </a:r>
            <a:endParaRPr sz="12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Just for You</a:t>
            </a:r>
            <a:endParaRPr b="1" sz="1600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A CFP® creates a personalized plan to guide you in managing your money and reducing financial stress, tailored to your unique income, expenses, and challenges.</a:t>
            </a:r>
            <a:endParaRPr sz="8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44" name="Google Shape;244;p31"/>
          <p:cNvSpPr txBox="1"/>
          <p:nvPr/>
        </p:nvSpPr>
        <p:spPr>
          <a:xfrm>
            <a:off x="394225" y="947063"/>
            <a:ext cx="114189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Our BrightPlan Certified Financial Planners (CFPs®) create a judgment-free, confidential space to get support, ask questions, and take steps toward financial well-being—because everyone deserves to know they can ask for help.</a:t>
            </a:r>
            <a:endParaRPr i="1" sz="900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45" name="Google Shape;245;p31"/>
          <p:cNvSpPr txBox="1"/>
          <p:nvPr/>
        </p:nvSpPr>
        <p:spPr>
          <a:xfrm>
            <a:off x="1459486" y="2149916"/>
            <a:ext cx="177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096CB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FIND SUPPORT</a:t>
            </a:r>
            <a:endParaRPr sz="1600">
              <a:latin typeface="Assistant Medium"/>
              <a:ea typeface="Assistant Medium"/>
              <a:cs typeface="Assistant Medium"/>
              <a:sym typeface="Assistant Medium"/>
            </a:endParaRPr>
          </a:p>
        </p:txBody>
      </p:sp>
      <p:sp>
        <p:nvSpPr>
          <p:cNvPr id="246" name="Google Shape;246;p31"/>
          <p:cNvSpPr txBox="1"/>
          <p:nvPr/>
        </p:nvSpPr>
        <p:spPr>
          <a:xfrm>
            <a:off x="5067413" y="2103016"/>
            <a:ext cx="2057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096CB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ASK QUESTIONS</a:t>
            </a:r>
            <a:endParaRPr sz="1600">
              <a:latin typeface="Assistant Medium"/>
              <a:ea typeface="Assistant Medium"/>
              <a:cs typeface="Assistant Medium"/>
              <a:sym typeface="Assistant Medium"/>
            </a:endParaRPr>
          </a:p>
        </p:txBody>
      </p:sp>
      <p:sp>
        <p:nvSpPr>
          <p:cNvPr id="247" name="Google Shape;247;p31"/>
          <p:cNvSpPr txBox="1"/>
          <p:nvPr/>
        </p:nvSpPr>
        <p:spPr>
          <a:xfrm>
            <a:off x="9028287" y="2092929"/>
            <a:ext cx="2057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096CB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MOVE FORWARD</a:t>
            </a:r>
            <a:endParaRPr sz="1600">
              <a:latin typeface="Assistant Medium"/>
              <a:ea typeface="Assistant Medium"/>
              <a:cs typeface="Assistant Medium"/>
              <a:sym typeface="Assistant Medium"/>
            </a:endParaRPr>
          </a:p>
        </p:txBody>
      </p:sp>
      <p:sp>
        <p:nvSpPr>
          <p:cNvPr id="248" name="Google Shape;248;p31"/>
          <p:cNvSpPr txBox="1"/>
          <p:nvPr/>
        </p:nvSpPr>
        <p:spPr>
          <a:xfrm>
            <a:off x="394236" y="347281"/>
            <a:ext cx="9713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When it comes to finances, everyone needs help sometimes. </a:t>
            </a:r>
            <a:endParaRPr sz="1500"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pic>
        <p:nvPicPr>
          <p:cNvPr id="249" name="Google Shape;249;p31" title="Stocksy_txp3ec9f33dMud200_Medium_1921782.jpg"/>
          <p:cNvPicPr preferRelativeResize="0"/>
          <p:nvPr/>
        </p:nvPicPr>
        <p:blipFill rotWithShape="1">
          <a:blip r:embed="rId7">
            <a:alphaModFix/>
          </a:blip>
          <a:srcRect b="0" l="0" r="32065" t="0"/>
          <a:stretch/>
        </p:blipFill>
        <p:spPr>
          <a:xfrm>
            <a:off x="5040425" y="2605850"/>
            <a:ext cx="2111100" cy="2099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9F6FA"/>
              </a:gs>
              <a:gs pos="61000">
                <a:srgbClr val="C0E4F5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descr="Google Shape;135;p15" id="256" name="Google Shape;25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72822"/>
            <a:ext cx="12192000" cy="148517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2">
            <a:hlinkClick r:id="rId4"/>
          </p:cNvPr>
          <p:cNvSpPr txBox="1"/>
          <p:nvPr/>
        </p:nvSpPr>
        <p:spPr>
          <a:xfrm>
            <a:off x="3526155" y="6336936"/>
            <a:ext cx="5139689" cy="3539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6094C7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© 2024 BrightPlan and/or its affiliates. All rights reserved. BrightPlan Confidential</a:t>
            </a:r>
            <a:endParaRPr/>
          </a:p>
        </p:txBody>
      </p:sp>
      <p:sp>
        <p:nvSpPr>
          <p:cNvPr id="258" name="Google Shape;258;p32"/>
          <p:cNvSpPr/>
          <p:nvPr/>
        </p:nvSpPr>
        <p:spPr>
          <a:xfrm>
            <a:off x="2385768" y="2007082"/>
            <a:ext cx="2280773" cy="3198587"/>
          </a:xfrm>
          <a:prstGeom prst="roundRect">
            <a:avLst>
              <a:gd fmla="val 3174" name="adj"/>
            </a:avLst>
          </a:prstGeom>
          <a:solidFill>
            <a:srgbClr val="F3F3F3"/>
          </a:solidFill>
          <a:ln>
            <a:noFill/>
          </a:ln>
          <a:effectLst>
            <a:outerShdw blurRad="285750" rotWithShape="0" algn="bl" dir="3720000" dist="57150">
              <a:srgbClr val="000000">
                <a:alpha val="16862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2"/>
          <p:cNvSpPr/>
          <p:nvPr/>
        </p:nvSpPr>
        <p:spPr>
          <a:xfrm>
            <a:off x="4925806" y="2007082"/>
            <a:ext cx="2280773" cy="3198587"/>
          </a:xfrm>
          <a:prstGeom prst="roundRect">
            <a:avLst>
              <a:gd fmla="val 3174" name="adj"/>
            </a:avLst>
          </a:prstGeom>
          <a:solidFill>
            <a:schemeClr val="accent1"/>
          </a:solidFill>
          <a:ln>
            <a:noFill/>
          </a:ln>
          <a:effectLst>
            <a:outerShdw blurRad="285750" rotWithShape="0" algn="bl" dir="3720000" dist="57150">
              <a:srgbClr val="000000">
                <a:alpha val="16862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60" name="Google Shape;260;p32"/>
          <p:cNvSpPr txBox="1"/>
          <p:nvPr/>
        </p:nvSpPr>
        <p:spPr>
          <a:xfrm>
            <a:off x="6479210" y="2627206"/>
            <a:ext cx="1777467" cy="22944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 ExtraBold"/>
              <a:buNone/>
            </a:pPr>
            <a:r>
              <a:t/>
            </a:r>
            <a:endParaRPr sz="1400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261" name="Google Shape;261;p32"/>
          <p:cNvSpPr txBox="1"/>
          <p:nvPr/>
        </p:nvSpPr>
        <p:spPr>
          <a:xfrm>
            <a:off x="3895801" y="545142"/>
            <a:ext cx="4411863" cy="6292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ssistant SemiBold"/>
              <a:buNone/>
            </a:pPr>
            <a:r>
              <a:rPr b="1" lang="en-US" sz="2800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Client Testimonials</a:t>
            </a:r>
            <a:endParaRPr sz="1800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262" name="Google Shape;262;p32"/>
          <p:cNvSpPr/>
          <p:nvPr/>
        </p:nvSpPr>
        <p:spPr>
          <a:xfrm>
            <a:off x="7458231" y="1977027"/>
            <a:ext cx="2280773" cy="3198587"/>
          </a:xfrm>
          <a:prstGeom prst="roundRect">
            <a:avLst>
              <a:gd fmla="val 3174" name="adj"/>
            </a:avLst>
          </a:prstGeom>
          <a:solidFill>
            <a:srgbClr val="FF612B"/>
          </a:solidFill>
          <a:ln>
            <a:noFill/>
          </a:ln>
          <a:effectLst>
            <a:outerShdw blurRad="285750" rotWithShape="0" algn="bl" dir="3720000" dist="57150">
              <a:srgbClr val="000000">
                <a:alpha val="16862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2"/>
          <p:cNvSpPr txBox="1"/>
          <p:nvPr/>
        </p:nvSpPr>
        <p:spPr>
          <a:xfrm>
            <a:off x="5152226" y="2987450"/>
            <a:ext cx="1827900" cy="18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BrightPlan took our financial wellness offering to the next level and helped us empower our associates to bring their best selves to work.</a:t>
            </a:r>
            <a:endParaRPr b="1" sz="1200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- BrightPlan Customer, Bread Financial</a:t>
            </a:r>
            <a:endParaRPr sz="1000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grpSp>
        <p:nvGrpSpPr>
          <p:cNvPr id="264" name="Google Shape;264;p32"/>
          <p:cNvGrpSpPr/>
          <p:nvPr/>
        </p:nvGrpSpPr>
        <p:grpSpPr>
          <a:xfrm>
            <a:off x="253851" y="6325414"/>
            <a:ext cx="2479021" cy="440085"/>
            <a:chOff x="4593068" y="5661312"/>
            <a:chExt cx="2802397" cy="497492"/>
          </a:xfrm>
        </p:grpSpPr>
        <p:pic>
          <p:nvPicPr>
            <p:cNvPr descr="Google Shape;813;p55" id="265" name="Google Shape;265;p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93068" y="5745265"/>
              <a:ext cx="1392215" cy="266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logo&#10;&#10;Description automatically generated" id="266" name="Google Shape;266;p3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450651" y="5757270"/>
              <a:ext cx="944814" cy="274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32">
              <a:hlinkClick r:id="rId7"/>
            </p:cNvPr>
            <p:cNvSpPr txBox="1"/>
            <p:nvPr/>
          </p:nvSpPr>
          <p:spPr>
            <a:xfrm>
              <a:off x="5893352" y="5661312"/>
              <a:ext cx="626733" cy="497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D2032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+</a:t>
              </a:r>
              <a:endParaRPr sz="14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</p:txBody>
        </p:sp>
      </p:grpSp>
      <p:pic>
        <p:nvPicPr>
          <p:cNvPr id="268" name="Google Shape;268;p32"/>
          <p:cNvPicPr preferRelativeResize="0"/>
          <p:nvPr/>
        </p:nvPicPr>
        <p:blipFill rotWithShape="1">
          <a:blip r:embed="rId8">
            <a:alphaModFix/>
          </a:blip>
          <a:srcRect b="0" l="16989" r="16982" t="0"/>
          <a:stretch/>
        </p:blipFill>
        <p:spPr>
          <a:xfrm>
            <a:off x="2798377" y="1418720"/>
            <a:ext cx="1454100" cy="146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 rotWithShape="1">
          <a:blip r:embed="rId9">
            <a:alphaModFix/>
          </a:blip>
          <a:srcRect b="0" l="16989" r="16982" t="0"/>
          <a:stretch/>
        </p:blipFill>
        <p:spPr>
          <a:xfrm>
            <a:off x="5315546" y="1418720"/>
            <a:ext cx="1454100" cy="146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0" name="Google Shape;270;p32"/>
          <p:cNvPicPr preferRelativeResize="0"/>
          <p:nvPr/>
        </p:nvPicPr>
        <p:blipFill rotWithShape="1">
          <a:blip r:embed="rId10">
            <a:alphaModFix/>
          </a:blip>
          <a:srcRect b="27053" l="15912" r="15912" t="27053"/>
          <a:stretch/>
        </p:blipFill>
        <p:spPr>
          <a:xfrm>
            <a:off x="7867362" y="1421233"/>
            <a:ext cx="1454100" cy="1467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1" name="Google Shape;271;p32"/>
          <p:cNvSpPr txBox="1"/>
          <p:nvPr>
            <p:ph idx="4294967295" type="title"/>
          </p:nvPr>
        </p:nvSpPr>
        <p:spPr>
          <a:xfrm>
            <a:off x="2649175" y="3033725"/>
            <a:ext cx="1777500" cy="188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“</a:t>
            </a:r>
            <a:r>
              <a:rPr b="1" lang="en-US" sz="120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Great discussion and conversation. I am planning to schedule another call to focus on my expenses.</a:t>
            </a:r>
            <a:r>
              <a:rPr lang="en-US" sz="1200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”</a:t>
            </a:r>
            <a:endParaRPr sz="1200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br>
              <a:rPr lang="en-US" sz="1200"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1200">
                <a:latin typeface="Assistant"/>
                <a:ea typeface="Assistant"/>
                <a:cs typeface="Assistant"/>
                <a:sym typeface="Assistant"/>
              </a:rPr>
              <a:t>- BrightPlan User</a:t>
            </a:r>
            <a:endParaRPr sz="12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72" name="Google Shape;272;p32"/>
          <p:cNvSpPr txBox="1"/>
          <p:nvPr/>
        </p:nvSpPr>
        <p:spPr>
          <a:xfrm>
            <a:off x="7705700" y="3033725"/>
            <a:ext cx="1777500" cy="188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“BrightPlan partners closely with our ERG’s to help all employees maximize the value of their </a:t>
            </a:r>
            <a:r>
              <a:rPr b="1" lang="en-US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benefits</a:t>
            </a:r>
            <a:r>
              <a:rPr b="1" lang="en-US" sz="1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 and to reach our DE&amp;I goals.”</a:t>
            </a:r>
            <a:endParaRPr b="1" sz="1200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Assistant Medium"/>
              <a:ea typeface="Assistant Medium"/>
              <a:cs typeface="Assistant Medium"/>
              <a:sym typeface="Assistan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- BrightPlan Customer, Salesforce</a:t>
            </a:r>
            <a:endParaRPr sz="1200">
              <a:solidFill>
                <a:schemeClr val="lt1"/>
              </a:solidFill>
              <a:latin typeface="Assistant Medium"/>
              <a:ea typeface="Assistant Medium"/>
              <a:cs typeface="Assistant Medium"/>
              <a:sym typeface="Assistan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 SemiBold"/>
              <a:buNone/>
            </a:pPr>
            <a:r>
              <a:t/>
            </a:r>
            <a:endParaRPr sz="1000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273" name="Google Shape;273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047364" y="4750534"/>
            <a:ext cx="888999" cy="62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69650" y="4814578"/>
            <a:ext cx="500925" cy="494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0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3">
            <a:hlinkClick r:id="rId3"/>
          </p:cNvPr>
          <p:cNvSpPr txBox="1"/>
          <p:nvPr/>
        </p:nvSpPr>
        <p:spPr>
          <a:xfrm>
            <a:off x="4300847" y="6059340"/>
            <a:ext cx="3590400" cy="3479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6094C7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brightplan.com</a:t>
            </a:r>
            <a:endParaRPr/>
          </a:p>
        </p:txBody>
      </p:sp>
      <p:grpSp>
        <p:nvGrpSpPr>
          <p:cNvPr id="281" name="Google Shape;281;p33"/>
          <p:cNvGrpSpPr/>
          <p:nvPr/>
        </p:nvGrpSpPr>
        <p:grpSpPr>
          <a:xfrm>
            <a:off x="4593068" y="5694262"/>
            <a:ext cx="2802397" cy="400077"/>
            <a:chOff x="4593068" y="5694262"/>
            <a:chExt cx="2802397" cy="400077"/>
          </a:xfrm>
        </p:grpSpPr>
        <p:pic>
          <p:nvPicPr>
            <p:cNvPr descr="Google Shape;813;p55" id="282" name="Google Shape;282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93068" y="5745265"/>
              <a:ext cx="1392215" cy="266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logo&#10;&#10;Description automatically generated" id="283" name="Google Shape;283;p3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450651" y="5757270"/>
              <a:ext cx="944814" cy="274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p33">
              <a:hlinkClick r:id="rId6"/>
            </p:cNvPr>
            <p:cNvSpPr txBox="1"/>
            <p:nvPr/>
          </p:nvSpPr>
          <p:spPr>
            <a:xfrm>
              <a:off x="5893352" y="5694262"/>
              <a:ext cx="626733" cy="400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+</a:t>
              </a:r>
              <a:endParaRPr sz="1400">
                <a:solidFill>
                  <a:schemeClr val="lt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4525" y="870025"/>
            <a:ext cx="8362950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4"/>
          <p:cNvSpPr txBox="1"/>
          <p:nvPr/>
        </p:nvSpPr>
        <p:spPr>
          <a:xfrm>
            <a:off x="402796" y="240925"/>
            <a:ext cx="111516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2032"/>
              </a:buClr>
              <a:buSzPts val="2800"/>
              <a:buFont typeface="Assistant SemiBold"/>
              <a:buNone/>
            </a:pPr>
            <a:r>
              <a:rPr b="1" lang="en-US" sz="2800">
                <a:solidFill>
                  <a:srgbClr val="0D203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Sample Reporting: Page Activity</a:t>
            </a:r>
            <a:endParaRPr sz="1800">
              <a:solidFill>
                <a:srgbClr val="0D203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