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12192000"/>
  <p:notesSz cx="6858000" cy="9144000"/>
  <p:embeddedFontLst>
    <p:embeddedFont>
      <p:font typeface="Play"/>
      <p:regular r:id="rId12"/>
      <p:bold r:id="rId13"/>
    </p:embeddedFont>
    <p:embeddedFont>
      <p:font typeface="Assistant Medium"/>
      <p:regular r:id="rId14"/>
      <p:bold r:id="rId15"/>
    </p:embeddedFont>
    <p:embeddedFont>
      <p:font typeface="Assistant SemiBold"/>
      <p:regular r:id="rId16"/>
      <p:bold r:id="rId17"/>
    </p:embeddedFont>
    <p:embeddedFont>
      <p:font typeface="Assistant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A4A3A4"/>
          </p15:clr>
        </p15:guide>
        <p15:guide id="2">
          <p15:clr>
            <a:srgbClr val="A4A3A4"/>
          </p15:clr>
        </p15:guide>
        <p15:guide id="3" orient="horz" pos="334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/>
        <p:guide pos="334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lay-bold.fntdata"/><Relationship Id="rId12" Type="http://schemas.openxmlformats.org/officeDocument/2006/relationships/font" Target="fonts/Play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ssistantMedium-bold.fntdata"/><Relationship Id="rId14" Type="http://schemas.openxmlformats.org/officeDocument/2006/relationships/font" Target="fonts/AssistantMedium-regular.fntdata"/><Relationship Id="rId17" Type="http://schemas.openxmlformats.org/officeDocument/2006/relationships/font" Target="fonts/AssistantSemiBold-bold.fntdata"/><Relationship Id="rId16" Type="http://schemas.openxmlformats.org/officeDocument/2006/relationships/font" Target="fonts/AssistantSemiBold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Assistant-bold.fntdata"/><Relationship Id="rId6" Type="http://schemas.openxmlformats.org/officeDocument/2006/relationships/slide" Target="slides/slide1.xml"/><Relationship Id="rId18" Type="http://schemas.openxmlformats.org/officeDocument/2006/relationships/font" Target="fonts/Assistan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1269a8b7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321269a8b7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7384982a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87384982a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d8be0f5e8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1d8be0f5e8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Cards x3">
  <p:cSld name="Image Cards x3">
    <p:bg>
      <p:bgPr>
        <a:noFill/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2404200" y="45967"/>
            <a:ext cx="73836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sistant Medium"/>
              <a:buNone/>
              <a:defRPr sz="32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19267" y="3926200"/>
            <a:ext cx="26132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1319267" y="4463500"/>
            <a:ext cx="2613200" cy="1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indent="-28575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indent="-28575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indent="-28575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indent="-28575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indent="-28575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indent="-28575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indent="-28575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indent="-285750" lvl="8" marL="4114800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3" type="subTitle"/>
          </p:nvPr>
        </p:nvSpPr>
        <p:spPr>
          <a:xfrm>
            <a:off x="4792835" y="3926200"/>
            <a:ext cx="26132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4" type="body"/>
          </p:nvPr>
        </p:nvSpPr>
        <p:spPr>
          <a:xfrm>
            <a:off x="4792835" y="4463500"/>
            <a:ext cx="2613200" cy="1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indent="-28575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indent="-28575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indent="-28575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indent="-28575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indent="-28575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indent="-28575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indent="-28575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indent="-285750" lvl="8" marL="4114800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5" type="subTitle"/>
          </p:nvPr>
        </p:nvSpPr>
        <p:spPr>
          <a:xfrm>
            <a:off x="8263997" y="3926200"/>
            <a:ext cx="26132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6" type="body"/>
          </p:nvPr>
        </p:nvSpPr>
        <p:spPr>
          <a:xfrm>
            <a:off x="8263997" y="4463500"/>
            <a:ext cx="2613200" cy="1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indent="-28575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indent="-28575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indent="-28575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indent="-28575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indent="-28575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indent="-28575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indent="-28575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indent="-285750" lvl="8" marL="4114800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www.brightplan.com/" TargetMode="External"/><Relationship Id="rId5" Type="http://schemas.openxmlformats.org/officeDocument/2006/relationships/image" Target="../media/image7.jpg"/><Relationship Id="rId6" Type="http://schemas.openxmlformats.org/officeDocument/2006/relationships/image" Target="../media/image12.png"/><Relationship Id="rId7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hyperlink" Target="https://www.brightplan.com/" TargetMode="External"/><Relationship Id="rId9" Type="http://schemas.openxmlformats.org/officeDocument/2006/relationships/image" Target="../media/image2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12.png"/><Relationship Id="rId8" Type="http://schemas.openxmlformats.org/officeDocument/2006/relationships/hyperlink" Target="https://www.brightplan.com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brightplan.com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hyperlink" Target="https://www.brightplan.com/" TargetMode="External"/><Relationship Id="rId7" Type="http://schemas.openxmlformats.org/officeDocument/2006/relationships/image" Target="../media/image1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brightplan.com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hyperlink" Target="https://www.brightplan.com/" TargetMode="External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brightplan.com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hyperlink" Target="https://www.brightplan.com/" TargetMode="External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brightplan.com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hyperlink" Target="https://www.brightplan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400"/>
              <a:buFont typeface="Assistant SemiBold"/>
              <a:buNone/>
            </a:pPr>
            <a:r>
              <a:rPr b="1" lang="en-US" sz="24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Financial Wellbeing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35;p15" id="97" name="Google Shape;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72822"/>
            <a:ext cx="12192003" cy="148517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>
            <a:hlinkClick r:id="rId4"/>
          </p:cNvPr>
          <p:cNvSpPr txBox="1"/>
          <p:nvPr/>
        </p:nvSpPr>
        <p:spPr>
          <a:xfrm>
            <a:off x="3526155" y="6336936"/>
            <a:ext cx="513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D9D9D9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1200">
              <a:solidFill>
                <a:srgbClr val="D9D9D9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571650" y="2464516"/>
            <a:ext cx="5587101" cy="27704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 b="0" l="19273" r="14565" t="0"/>
          <a:stretch/>
        </p:blipFill>
        <p:spPr>
          <a:xfrm>
            <a:off x="1454939" y="1040893"/>
            <a:ext cx="3925200" cy="396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01" name="Google Shape;10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96388" y="1289825"/>
            <a:ext cx="3264072" cy="94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3588" y="3610350"/>
            <a:ext cx="3086875" cy="6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6578125" y="2693113"/>
            <a:ext cx="4500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Financial Wellbeing</a:t>
            </a:r>
            <a:endParaRPr b="1" sz="32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powered by</a:t>
            </a:r>
            <a:endParaRPr b="1" sz="16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35;p15" id="109" name="Google Shape;10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72822"/>
            <a:ext cx="12192003" cy="148517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>
            <a:hlinkClick r:id="rId4"/>
          </p:cNvPr>
          <p:cNvSpPr txBox="1"/>
          <p:nvPr/>
        </p:nvSpPr>
        <p:spPr>
          <a:xfrm>
            <a:off x="3526155" y="6336936"/>
            <a:ext cx="513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D9D9D9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1200">
              <a:solidFill>
                <a:srgbClr val="D9D9D9"/>
              </a:solidFill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5653625" y="472775"/>
            <a:ext cx="61089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400"/>
              <a:buFont typeface="Assistant SemiBold"/>
              <a:buNone/>
            </a:pPr>
            <a:r>
              <a:rPr b="1" lang="en-US" sz="2400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Financial Wellbeing </a:t>
            </a:r>
            <a:endParaRPr b="1" sz="24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400"/>
              <a:buFont typeface="Assistant SemiBold"/>
              <a:buNone/>
            </a:pPr>
            <a:r>
              <a:rPr i="1" lang="en-US" sz="17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Powered by BrightPlan</a:t>
            </a:r>
            <a:endParaRPr i="1" sz="9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ssistant SemiBold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5653618" y="1327927"/>
            <a:ext cx="570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BrightPlan is </a:t>
            </a:r>
            <a:r>
              <a:rPr b="1"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Optum</a:t>
            </a:r>
            <a:r>
              <a:rPr b="1" lang="en-US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’s partner for offering financial wellbeing services. As part of the EWS through Optum, employees have access to localized financial resources.</a:t>
            </a:r>
            <a:endParaRPr b="1" sz="14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571650" y="2464516"/>
            <a:ext cx="5587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14" name="Google Shape;114;p15"/>
          <p:cNvPicPr preferRelativeResize="0"/>
          <p:nvPr/>
        </p:nvPicPr>
        <p:blipFill rotWithShape="1">
          <a:blip r:embed="rId5">
            <a:alphaModFix/>
          </a:blip>
          <a:srcRect b="0" l="19273" r="14562" t="0"/>
          <a:stretch/>
        </p:blipFill>
        <p:spPr>
          <a:xfrm>
            <a:off x="1030189" y="780243"/>
            <a:ext cx="3925200" cy="396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/>
        </p:nvSpPr>
        <p:spPr>
          <a:xfrm>
            <a:off x="5653625" y="2238300"/>
            <a:ext cx="5708700" cy="2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Financial Wellbeing </a:t>
            </a:r>
            <a:r>
              <a:rPr b="1" lang="en-US" sz="2400">
                <a:solidFill>
                  <a:schemeClr val="accent2"/>
                </a:solidFill>
                <a:latin typeface="Assistant"/>
                <a:ea typeface="Assistant"/>
                <a:cs typeface="Assistant"/>
                <a:sym typeface="Assistant"/>
              </a:rPr>
              <a:t>(included)</a:t>
            </a:r>
            <a:endParaRPr b="1" sz="2400">
              <a:solidFill>
                <a:schemeClr val="accent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</a:pPr>
            <a:r>
              <a:rPr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Resources include the financial health check, articles, videos, checklists, and more and are accessed via Optum’s platform.</a:t>
            </a:r>
            <a:endParaRPr sz="1600"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u="none" cap="none" strike="noStrike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u="none" cap="none" strike="noStrike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Financial Wellness Buy-Up </a:t>
            </a:r>
            <a:r>
              <a:rPr b="1" lang="en-US" sz="2400">
                <a:solidFill>
                  <a:schemeClr val="accent2"/>
                </a:solidFill>
                <a:latin typeface="Assistant"/>
                <a:ea typeface="Assistant"/>
                <a:cs typeface="Assistant"/>
                <a:sym typeface="Assistant"/>
              </a:rPr>
              <a:t>(add-on)</a:t>
            </a:r>
            <a:endParaRPr b="1" sz="2400">
              <a:solidFill>
                <a:schemeClr val="accent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</a:pPr>
            <a:r>
              <a:rPr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Optum provides additional opportunities to expand financial wellbeing support through BrightPlan at discounted rates including webinars, live coaching globally, and company-tailored resources.</a:t>
            </a:r>
            <a:endParaRPr sz="1600"/>
          </a:p>
        </p:txBody>
      </p:sp>
      <p:grpSp>
        <p:nvGrpSpPr>
          <p:cNvPr id="116" name="Google Shape;116;p15"/>
          <p:cNvGrpSpPr/>
          <p:nvPr/>
        </p:nvGrpSpPr>
        <p:grpSpPr>
          <a:xfrm>
            <a:off x="253817" y="6325373"/>
            <a:ext cx="2479001" cy="400193"/>
            <a:chOff x="4593068" y="5661312"/>
            <a:chExt cx="2802397" cy="452400"/>
          </a:xfrm>
        </p:grpSpPr>
        <p:pic>
          <p:nvPicPr>
            <p:cNvPr descr="Google Shape;813;p55" id="117" name="Google Shape;117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93068" y="5745265"/>
              <a:ext cx="1392215" cy="26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18" name="Google Shape;118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50651" y="5757270"/>
              <a:ext cx="944814" cy="27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5">
              <a:hlinkClick r:id="rId8"/>
            </p:cNvPr>
            <p:cNvSpPr txBox="1"/>
            <p:nvPr/>
          </p:nvSpPr>
          <p:spPr>
            <a:xfrm>
              <a:off x="5893352" y="5661312"/>
              <a:ext cx="6267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D2032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pic>
        <p:nvPicPr>
          <p:cNvPr id="120" name="Google Shape;120;p15"/>
          <p:cNvPicPr preferRelativeResize="0"/>
          <p:nvPr/>
        </p:nvPicPr>
        <p:blipFill rotWithShape="1">
          <a:blip r:embed="rId9">
            <a:alphaModFix/>
          </a:blip>
          <a:srcRect b="30832" l="7982" r="8075" t="30593"/>
          <a:stretch/>
        </p:blipFill>
        <p:spPr>
          <a:xfrm>
            <a:off x="10744400" y="6278437"/>
            <a:ext cx="1275876" cy="44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D2032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sp>
        <p:nvSpPr>
          <p:cNvPr id="126" name="Google Shape;126;p16">
            <a:hlinkClick r:id="rId3"/>
          </p:cNvPr>
          <p:cNvSpPr txBox="1"/>
          <p:nvPr/>
        </p:nvSpPr>
        <p:spPr>
          <a:xfrm>
            <a:off x="3526155" y="6336936"/>
            <a:ext cx="513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D8D8D8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1100">
              <a:solidFill>
                <a:srgbClr val="D8D8D8"/>
              </a:solidFill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3707425" y="476250"/>
            <a:ext cx="686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EWS Experience</a:t>
            </a:r>
            <a:endParaRPr b="1" sz="36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128" name="Google Shape;128;p16"/>
          <p:cNvGrpSpPr/>
          <p:nvPr/>
        </p:nvGrpSpPr>
        <p:grpSpPr>
          <a:xfrm>
            <a:off x="214167" y="6290714"/>
            <a:ext cx="2479000" cy="400200"/>
            <a:chOff x="253817" y="5984714"/>
            <a:chExt cx="2479000" cy="400200"/>
          </a:xfrm>
        </p:grpSpPr>
        <p:pic>
          <p:nvPicPr>
            <p:cNvPr descr="Google Shape;813;p55" id="129" name="Google Shape;129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17" y="6058979"/>
              <a:ext cx="1231553" cy="235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30" name="Google Shape;130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97035" y="6069599"/>
              <a:ext cx="835782" cy="242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16">
              <a:hlinkClick r:id="rId6"/>
            </p:cNvPr>
            <p:cNvSpPr txBox="1"/>
            <p:nvPr/>
          </p:nvSpPr>
          <p:spPr>
            <a:xfrm>
              <a:off x="1404048" y="5984714"/>
              <a:ext cx="554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D9F6FA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D9F6FA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pic>
        <p:nvPicPr>
          <p:cNvPr descr="A close up of a logo&#10;&#10;Description automatically generated" id="132" name="Google Shape;13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4882" y="522827"/>
            <a:ext cx="2252011" cy="653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16"/>
          <p:cNvGrpSpPr/>
          <p:nvPr/>
        </p:nvGrpSpPr>
        <p:grpSpPr>
          <a:xfrm>
            <a:off x="495928" y="1536488"/>
            <a:ext cx="10526772" cy="4057674"/>
            <a:chOff x="568778" y="1626576"/>
            <a:chExt cx="10526772" cy="4057674"/>
          </a:xfrm>
        </p:grpSpPr>
        <p:sp>
          <p:nvSpPr>
            <p:cNvPr id="134" name="Google Shape;134;p16"/>
            <p:cNvSpPr/>
            <p:nvPr/>
          </p:nvSpPr>
          <p:spPr>
            <a:xfrm>
              <a:off x="1406750" y="1741949"/>
              <a:ext cx="9688800" cy="3942300"/>
            </a:xfrm>
            <a:prstGeom prst="roundRect">
              <a:avLst>
                <a:gd fmla="val 3174" name="adj"/>
              </a:avLst>
            </a:prstGeom>
            <a:solidFill>
              <a:srgbClr val="FF61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>
                <a:solidFill>
                  <a:srgbClr val="0D2032"/>
                </a:solidFill>
                <a:latin typeface="Assistant Medium"/>
                <a:ea typeface="Assistant Medium"/>
                <a:cs typeface="Assistant Medium"/>
                <a:sym typeface="Assistant Medium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1291400" y="1626576"/>
              <a:ext cx="9688800" cy="3942300"/>
            </a:xfrm>
            <a:prstGeom prst="roundRect">
              <a:avLst>
                <a:gd fmla="val 3174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>
                <a:solidFill>
                  <a:srgbClr val="0D2032"/>
                </a:solidFill>
                <a:latin typeface="Assistant Medium"/>
                <a:ea typeface="Assistant Medium"/>
                <a:cs typeface="Assistant Medium"/>
                <a:sym typeface="Assistant Medium"/>
              </a:endParaRPr>
            </a:p>
          </p:txBody>
        </p:sp>
        <p:pic>
          <p:nvPicPr>
            <p:cNvPr id="136" name="Google Shape;136;p16"/>
            <p:cNvPicPr preferRelativeResize="0"/>
            <p:nvPr/>
          </p:nvPicPr>
          <p:blipFill rotWithShape="1">
            <a:blip r:embed="rId7">
              <a:alphaModFix/>
            </a:blip>
            <a:srcRect b="0" l="0" r="12380" t="0"/>
            <a:stretch/>
          </p:blipFill>
          <p:spPr>
            <a:xfrm>
              <a:off x="568778" y="1788272"/>
              <a:ext cx="5637000" cy="36189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16"/>
          <p:cNvSpPr txBox="1"/>
          <p:nvPr/>
        </p:nvSpPr>
        <p:spPr>
          <a:xfrm>
            <a:off x="6293800" y="1763375"/>
            <a:ext cx="427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400"/>
              <a:buFont typeface="Assistant SemiBold"/>
              <a:buNone/>
            </a:pPr>
            <a:r>
              <a:rPr b="1" lang="en-US" sz="24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Financial Wellbeing </a:t>
            </a:r>
            <a:endParaRPr b="1" sz="24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400"/>
              <a:buFont typeface="Assistant SemiBold"/>
              <a:buNone/>
            </a:pPr>
            <a:r>
              <a:rPr i="1" lang="en-US" sz="17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Powered by BrightPlan</a:t>
            </a:r>
            <a:endParaRPr i="1" sz="900">
              <a:solidFill>
                <a:srgbClr val="72BFEA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6293800" y="2601050"/>
            <a:ext cx="4574400" cy="28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Comprehensive financial wellness library 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designed to support 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employees and their families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 with:</a:t>
            </a:r>
            <a:endParaRPr>
              <a:solidFill>
                <a:srgbClr val="0D203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400"/>
              <a:buFont typeface="Assistant Medium"/>
              <a:buChar char="●"/>
            </a:pP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24/7 access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 to educational resources</a:t>
            </a:r>
            <a:endParaRPr>
              <a:solidFill>
                <a:srgbClr val="0D203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400"/>
              <a:buFont typeface="Assistant Medium"/>
              <a:buChar char="●"/>
            </a:pP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Localized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 and 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translated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content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 for global accessibility</a:t>
            </a:r>
            <a:endParaRPr>
              <a:solidFill>
                <a:srgbClr val="0D203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400"/>
              <a:buFont typeface="Assistant Medium"/>
              <a:buChar char="●"/>
            </a:pP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Multimedia resources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 and 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interactive tools</a:t>
            </a:r>
            <a:endParaRPr b="1">
              <a:solidFill>
                <a:srgbClr val="0D203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400"/>
              <a:buFont typeface="Assistant Medium"/>
              <a:buChar char="●"/>
            </a:pP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Coverage of diverse topics including 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budgeting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, l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ife events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financial health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taxes</a:t>
            </a:r>
            <a:r>
              <a:rPr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, and </a:t>
            </a:r>
            <a:r>
              <a:rPr b="1" lang="en-US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retirement</a:t>
            </a:r>
            <a:endParaRPr b="1">
              <a:solidFill>
                <a:srgbClr val="0D203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5397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/>
          <p:nvPr/>
        </p:nvSpPr>
        <p:spPr>
          <a:xfrm>
            <a:off x="-1275" y="0"/>
            <a:ext cx="51396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144" name="Google Shape;144;p17">
            <a:hlinkClick r:id="rId3"/>
          </p:cNvPr>
          <p:cNvSpPr txBox="1"/>
          <p:nvPr/>
        </p:nvSpPr>
        <p:spPr>
          <a:xfrm>
            <a:off x="157312" y="6336936"/>
            <a:ext cx="513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D8D8D8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800">
              <a:solidFill>
                <a:srgbClr val="D8D8D8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5139696" y="0"/>
            <a:ext cx="157200" cy="6858000"/>
          </a:xfrm>
          <a:prstGeom prst="rect">
            <a:avLst/>
          </a:prstGeom>
          <a:solidFill>
            <a:srgbClr val="FF61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146;p17"/>
          <p:cNvGrpSpPr/>
          <p:nvPr/>
        </p:nvGrpSpPr>
        <p:grpSpPr>
          <a:xfrm>
            <a:off x="253817" y="5984714"/>
            <a:ext cx="2479001" cy="400193"/>
            <a:chOff x="253817" y="5984714"/>
            <a:chExt cx="2479001" cy="400193"/>
          </a:xfrm>
        </p:grpSpPr>
        <p:pic>
          <p:nvPicPr>
            <p:cNvPr descr="Google Shape;813;p55" id="147" name="Google Shape;147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17" y="6058979"/>
              <a:ext cx="1231553" cy="235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48" name="Google Shape;148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97035" y="6069599"/>
              <a:ext cx="835783" cy="242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17">
              <a:hlinkClick r:id="rId6"/>
            </p:cNvPr>
            <p:cNvSpPr txBox="1"/>
            <p:nvPr/>
          </p:nvSpPr>
          <p:spPr>
            <a:xfrm>
              <a:off x="1404048" y="5984714"/>
              <a:ext cx="554379" cy="400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D9F6FA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D9F6FA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pic>
        <p:nvPicPr>
          <p:cNvPr id="150" name="Google Shape;15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300" y="743300"/>
            <a:ext cx="4655275" cy="4551425"/>
          </a:xfrm>
          <a:prstGeom prst="rect">
            <a:avLst/>
          </a:prstGeom>
          <a:solidFill>
            <a:srgbClr val="0D2032"/>
          </a:solidFill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5984475" y="326225"/>
            <a:ext cx="562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Today’s challenge</a:t>
            </a: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…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5984475" y="1770975"/>
            <a:ext cx="54480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00">
                <a:solidFill>
                  <a:srgbClr val="FF612B"/>
                </a:solidFill>
                <a:latin typeface="Assistant"/>
                <a:ea typeface="Assistant"/>
                <a:cs typeface="Assistant"/>
                <a:sym typeface="Assistant"/>
              </a:rPr>
              <a:t>60%</a:t>
            </a:r>
            <a:endParaRPr b="1" sz="11500">
              <a:solidFill>
                <a:srgbClr val="FF612B"/>
              </a:solidFill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5412900" y="6266125"/>
            <a:ext cx="56262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757575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(1) </a:t>
            </a:r>
            <a:r>
              <a:rPr b="1" lang="en-US" sz="800">
                <a:solidFill>
                  <a:srgbClr val="757575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PwC's 2023 Employee Financial Wellness Survey</a:t>
            </a:r>
            <a:endParaRPr b="1" sz="800">
              <a:solidFill>
                <a:srgbClr val="75757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757575"/>
              </a:solidFill>
            </a:endParaRPr>
          </a:p>
        </p:txBody>
      </p:sp>
      <p:grpSp>
        <p:nvGrpSpPr>
          <p:cNvPr id="154" name="Google Shape;154;p17"/>
          <p:cNvGrpSpPr/>
          <p:nvPr/>
        </p:nvGrpSpPr>
        <p:grpSpPr>
          <a:xfrm>
            <a:off x="6096000" y="3580975"/>
            <a:ext cx="5022350" cy="1403700"/>
            <a:chOff x="6096000" y="3580975"/>
            <a:chExt cx="5022350" cy="1403700"/>
          </a:xfrm>
        </p:grpSpPr>
        <p:sp>
          <p:nvSpPr>
            <p:cNvPr id="155" name="Google Shape;155;p17"/>
            <p:cNvSpPr txBox="1"/>
            <p:nvPr/>
          </p:nvSpPr>
          <p:spPr>
            <a:xfrm>
              <a:off x="6096000" y="3580975"/>
              <a:ext cx="4805400" cy="14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</a:rPr>
                <a:t>of full-time employees across the globe feel stressed about their finances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6" name="Google Shape;156;p17"/>
            <p:cNvSpPr txBox="1"/>
            <p:nvPr/>
          </p:nvSpPr>
          <p:spPr>
            <a:xfrm>
              <a:off x="8118350" y="4508050"/>
              <a:ext cx="3000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solidFill>
                    <a:schemeClr val="dk1"/>
                  </a:solidFill>
                </a:rPr>
                <a:t>(1)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/>
          <p:nvPr/>
        </p:nvSpPr>
        <p:spPr>
          <a:xfrm>
            <a:off x="-1275" y="0"/>
            <a:ext cx="51396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162" name="Google Shape;162;p18">
            <a:hlinkClick r:id="rId3"/>
          </p:cNvPr>
          <p:cNvSpPr txBox="1"/>
          <p:nvPr/>
        </p:nvSpPr>
        <p:spPr>
          <a:xfrm>
            <a:off x="157312" y="6336936"/>
            <a:ext cx="513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D8D8D8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800">
              <a:solidFill>
                <a:srgbClr val="D8D8D8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63" name="Google Shape;163;p18"/>
          <p:cNvSpPr/>
          <p:nvPr/>
        </p:nvSpPr>
        <p:spPr>
          <a:xfrm>
            <a:off x="5139696" y="0"/>
            <a:ext cx="157200" cy="6858000"/>
          </a:xfrm>
          <a:prstGeom prst="rect">
            <a:avLst/>
          </a:prstGeom>
          <a:solidFill>
            <a:srgbClr val="FF61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18"/>
          <p:cNvGrpSpPr/>
          <p:nvPr/>
        </p:nvGrpSpPr>
        <p:grpSpPr>
          <a:xfrm>
            <a:off x="253817" y="5984714"/>
            <a:ext cx="2479000" cy="400200"/>
            <a:chOff x="253817" y="5984714"/>
            <a:chExt cx="2479000" cy="400200"/>
          </a:xfrm>
        </p:grpSpPr>
        <p:pic>
          <p:nvPicPr>
            <p:cNvPr descr="Google Shape;813;p55" id="165" name="Google Shape;165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17" y="6058979"/>
              <a:ext cx="1231553" cy="235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66" name="Google Shape;166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97035" y="6069599"/>
              <a:ext cx="835782" cy="242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18">
              <a:hlinkClick r:id="rId6"/>
            </p:cNvPr>
            <p:cNvSpPr txBox="1"/>
            <p:nvPr/>
          </p:nvSpPr>
          <p:spPr>
            <a:xfrm>
              <a:off x="1404048" y="5984714"/>
              <a:ext cx="554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D9F6FA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D9F6FA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sp>
        <p:nvSpPr>
          <p:cNvPr id="168" name="Google Shape;168;p18"/>
          <p:cNvSpPr txBox="1"/>
          <p:nvPr/>
        </p:nvSpPr>
        <p:spPr>
          <a:xfrm>
            <a:off x="5906150" y="362100"/>
            <a:ext cx="59577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The </a:t>
            </a:r>
            <a:r>
              <a:rPr b="1" lang="en-US" sz="2800">
                <a:solidFill>
                  <a:srgbClr val="FF612B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Enhanced </a:t>
            </a: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BrightPlan Solution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5906150" y="1852600"/>
            <a:ext cx="5957700" cy="3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Digital &amp; Live Money Coaches:</a:t>
            </a:r>
            <a:endParaRPr b="1"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500">
                <a:solidFill>
                  <a:schemeClr val="dk1"/>
                </a:solidFill>
              </a:rPr>
              <a:t>Personalized Financial Coaching</a:t>
            </a:r>
            <a:r>
              <a:rPr lang="en-US" sz="1500">
                <a:solidFill>
                  <a:schemeClr val="dk1"/>
                </a:solidFill>
              </a:rPr>
              <a:t>: One-on-one coaching addresses financial stress by providing actionable advice, fostering better habits, and boosting confidence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500">
                <a:solidFill>
                  <a:schemeClr val="dk1"/>
                </a:solidFill>
              </a:rPr>
              <a:t>Interest in Financial Planning</a:t>
            </a:r>
            <a:r>
              <a:rPr lang="en-US" sz="1500">
                <a:solidFill>
                  <a:schemeClr val="dk1"/>
                </a:solidFill>
              </a:rPr>
              <a:t>: 72% of individuals without financial planning advice would consider using it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500">
                <a:solidFill>
                  <a:schemeClr val="dk1"/>
                </a:solidFill>
              </a:rPr>
              <a:t>Reported Benefits</a:t>
            </a:r>
            <a:r>
              <a:rPr lang="en-US" sz="1500">
                <a:solidFill>
                  <a:schemeClr val="dk1"/>
                </a:solidFill>
              </a:rPr>
              <a:t>: Clients of financial planners experience improved financial well-being, decision-making confidence, and </a:t>
            </a:r>
            <a:r>
              <a:rPr lang="en-US" sz="1500">
                <a:solidFill>
                  <a:schemeClr val="dk1"/>
                </a:solidFill>
              </a:rPr>
              <a:t>resilience</a:t>
            </a:r>
            <a:r>
              <a:rPr lang="en-US" sz="1500">
                <a:solidFill>
                  <a:schemeClr val="dk1"/>
                </a:solidFill>
              </a:rPr>
              <a:t> to real life financial challenges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500">
                <a:solidFill>
                  <a:schemeClr val="dk1"/>
                </a:solidFill>
              </a:rPr>
              <a:t>Impact on Life and Health</a:t>
            </a:r>
            <a:r>
              <a:rPr lang="en-US" sz="1500">
                <a:solidFill>
                  <a:schemeClr val="dk1"/>
                </a:solidFill>
              </a:rPr>
              <a:t>: Nearly half of financial planning clients report enhanced family life and mental health</a:t>
            </a:r>
            <a:endParaRPr b="1" i="1" sz="1900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grpSp>
        <p:nvGrpSpPr>
          <p:cNvPr id="170" name="Google Shape;170;p18"/>
          <p:cNvGrpSpPr/>
          <p:nvPr/>
        </p:nvGrpSpPr>
        <p:grpSpPr>
          <a:xfrm>
            <a:off x="5412900" y="2904788"/>
            <a:ext cx="6008750" cy="3952338"/>
            <a:chOff x="5412900" y="2904788"/>
            <a:chExt cx="6008750" cy="3952338"/>
          </a:xfrm>
        </p:grpSpPr>
        <p:sp>
          <p:nvSpPr>
            <p:cNvPr id="171" name="Google Shape;171;p18"/>
            <p:cNvSpPr txBox="1"/>
            <p:nvPr/>
          </p:nvSpPr>
          <p:spPr>
            <a:xfrm>
              <a:off x="5412900" y="6266125"/>
              <a:ext cx="5626200" cy="5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solidFill>
                    <a:srgbClr val="757575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(2)National </a:t>
              </a:r>
              <a:r>
                <a:rPr b="1" lang="en-US" sz="800">
                  <a:solidFill>
                    <a:srgbClr val="757575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Endowment</a:t>
              </a:r>
              <a:r>
                <a:rPr b="1" lang="en-US" sz="800">
                  <a:solidFill>
                    <a:srgbClr val="757575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 for Financial Education (NEFE)</a:t>
              </a:r>
              <a:endParaRPr b="1" sz="800">
                <a:solidFill>
                  <a:srgbClr val="757575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solidFill>
                    <a:srgbClr val="757575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(3)FPSB Value of Financial Planning Consumer Research</a:t>
              </a:r>
              <a:endParaRPr b="1" sz="800">
                <a:solidFill>
                  <a:srgbClr val="757575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757575"/>
                </a:solidFill>
              </a:endParaRPr>
            </a:p>
          </p:txBody>
        </p:sp>
        <p:grpSp>
          <p:nvGrpSpPr>
            <p:cNvPr id="172" name="Google Shape;172;p18"/>
            <p:cNvGrpSpPr/>
            <p:nvPr/>
          </p:nvGrpSpPr>
          <p:grpSpPr>
            <a:xfrm>
              <a:off x="10191750" y="2904788"/>
              <a:ext cx="1229900" cy="2584113"/>
              <a:chOff x="10191750" y="2904788"/>
              <a:chExt cx="1229900" cy="2584113"/>
            </a:xfrm>
          </p:grpSpPr>
          <p:grpSp>
            <p:nvGrpSpPr>
              <p:cNvPr id="173" name="Google Shape;173;p18"/>
              <p:cNvGrpSpPr/>
              <p:nvPr/>
            </p:nvGrpSpPr>
            <p:grpSpPr>
              <a:xfrm>
                <a:off x="10191750" y="3554950"/>
                <a:ext cx="1229900" cy="1933950"/>
                <a:chOff x="10191750" y="3554950"/>
                <a:chExt cx="1229900" cy="1933950"/>
              </a:xfrm>
            </p:grpSpPr>
            <p:sp>
              <p:nvSpPr>
                <p:cNvPr id="174" name="Google Shape;174;p18"/>
                <p:cNvSpPr txBox="1"/>
                <p:nvPr/>
              </p:nvSpPr>
              <p:spPr>
                <a:xfrm>
                  <a:off x="10474175" y="3554950"/>
                  <a:ext cx="6246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800">
                      <a:solidFill>
                        <a:schemeClr val="dk1"/>
                      </a:solidFill>
                    </a:rPr>
                    <a:t>(3)</a:t>
                  </a:r>
                  <a:endParaRPr/>
                </a:p>
              </p:txBody>
            </p:sp>
            <p:sp>
              <p:nvSpPr>
                <p:cNvPr id="175" name="Google Shape;175;p18"/>
                <p:cNvSpPr txBox="1"/>
                <p:nvPr/>
              </p:nvSpPr>
              <p:spPr>
                <a:xfrm>
                  <a:off x="10191750" y="4495175"/>
                  <a:ext cx="6246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800">
                      <a:solidFill>
                        <a:schemeClr val="dk1"/>
                      </a:solidFill>
                    </a:rPr>
                    <a:t>(3)</a:t>
                  </a:r>
                  <a:endParaRPr/>
                </a:p>
              </p:txBody>
            </p:sp>
            <p:sp>
              <p:nvSpPr>
                <p:cNvPr id="176" name="Google Shape;176;p18"/>
                <p:cNvSpPr txBox="1"/>
                <p:nvPr/>
              </p:nvSpPr>
              <p:spPr>
                <a:xfrm>
                  <a:off x="10797050" y="5181100"/>
                  <a:ext cx="6246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800">
                      <a:solidFill>
                        <a:schemeClr val="dk1"/>
                      </a:solidFill>
                    </a:rPr>
                    <a:t>(3)</a:t>
                  </a:r>
                  <a:endParaRPr/>
                </a:p>
              </p:txBody>
            </p:sp>
          </p:grpSp>
          <p:sp>
            <p:nvSpPr>
              <p:cNvPr id="177" name="Google Shape;177;p18"/>
              <p:cNvSpPr txBox="1"/>
              <p:nvPr/>
            </p:nvSpPr>
            <p:spPr>
              <a:xfrm>
                <a:off x="10414500" y="2904788"/>
                <a:ext cx="624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800">
                    <a:solidFill>
                      <a:schemeClr val="dk1"/>
                    </a:solidFill>
                  </a:rPr>
                  <a:t>(2)</a:t>
                </a:r>
                <a:endParaRPr/>
              </a:p>
            </p:txBody>
          </p:sp>
        </p:grpSp>
      </p:grpSp>
      <p:pic>
        <p:nvPicPr>
          <p:cNvPr id="178" name="Google Shape;17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300" y="743300"/>
            <a:ext cx="4655275" cy="4551425"/>
          </a:xfrm>
          <a:prstGeom prst="rect">
            <a:avLst/>
          </a:prstGeom>
          <a:solidFill>
            <a:srgbClr val="0D2032"/>
          </a:solidFill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500" y="743700"/>
            <a:ext cx="4841100" cy="4655875"/>
          </a:xfrm>
          <a:prstGeom prst="rect">
            <a:avLst/>
          </a:prstGeom>
          <a:solidFill>
            <a:srgbClr val="0D2032"/>
          </a:solidFill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9">
            <a:hlinkClick r:id="rId3"/>
          </p:cNvPr>
          <p:cNvSpPr txBox="1"/>
          <p:nvPr/>
        </p:nvSpPr>
        <p:spPr>
          <a:xfrm>
            <a:off x="4300847" y="6059340"/>
            <a:ext cx="3590400" cy="3479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6094C7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brightplan.com</a:t>
            </a:r>
            <a:endParaRPr/>
          </a:p>
        </p:txBody>
      </p:sp>
      <p:grpSp>
        <p:nvGrpSpPr>
          <p:cNvPr id="186" name="Google Shape;186;p19"/>
          <p:cNvGrpSpPr/>
          <p:nvPr/>
        </p:nvGrpSpPr>
        <p:grpSpPr>
          <a:xfrm>
            <a:off x="4593068" y="5694262"/>
            <a:ext cx="2802397" cy="400077"/>
            <a:chOff x="4593068" y="5694262"/>
            <a:chExt cx="2802397" cy="400077"/>
          </a:xfrm>
        </p:grpSpPr>
        <p:pic>
          <p:nvPicPr>
            <p:cNvPr descr="Google Shape;813;p55" id="187" name="Google Shape;187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3068" y="5745265"/>
              <a:ext cx="1392215" cy="26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88" name="Google Shape;188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50651" y="5757270"/>
              <a:ext cx="944814" cy="27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19">
              <a:hlinkClick r:id="rId6"/>
            </p:cNvPr>
            <p:cNvSpPr txBox="1"/>
            <p:nvPr/>
          </p:nvSpPr>
          <p:spPr>
            <a:xfrm>
              <a:off x="5893352" y="5694262"/>
              <a:ext cx="626733" cy="400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